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0" r:id="rId2"/>
    <p:sldId id="259" r:id="rId3"/>
    <p:sldId id="260" r:id="rId4"/>
    <p:sldId id="261" r:id="rId5"/>
    <p:sldId id="262" r:id="rId6"/>
    <p:sldId id="263" r:id="rId7"/>
    <p:sldId id="281" r:id="rId8"/>
    <p:sldId id="282" r:id="rId9"/>
    <p:sldId id="283" r:id="rId10"/>
    <p:sldId id="284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735"/>
    <a:srgbClr val="15284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12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C7A7BF-F35B-4775-BB46-88C12FC904B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A955E94D-8526-4B3D-B086-B5BFE815A6F4}">
      <dgm:prSet phldrT="[文字]" custT="1"/>
      <dgm:spPr>
        <a:solidFill>
          <a:schemeClr val="bg2">
            <a:lumMod val="75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en-US" altLang="zh-TW" sz="2400" b="1" dirty="0">
              <a:solidFill>
                <a:schemeClr val="tx1">
                  <a:lumMod val="95000"/>
                  <a:lumOff val="5000"/>
                </a:schemeClr>
              </a:solidFill>
              <a:latin typeface="Garamond" panose="02020404030301010803" pitchFamily="18" charset="0"/>
            </a:rPr>
            <a:t>Real Options</a:t>
          </a:r>
          <a:endParaRPr lang="zh-TW" altLang="en-US" sz="2400" b="1" dirty="0">
            <a:solidFill>
              <a:schemeClr val="tx1">
                <a:lumMod val="95000"/>
                <a:lumOff val="5000"/>
              </a:schemeClr>
            </a:solidFill>
            <a:latin typeface="Garamond" panose="02020404030301010803" pitchFamily="18" charset="0"/>
          </a:endParaRPr>
        </a:p>
      </dgm:t>
    </dgm:pt>
    <dgm:pt modelId="{E7D0B127-E000-4550-B5C1-AEB0570986B0}" type="parTrans" cxnId="{5BED7D8A-B1BB-4F34-9358-3EA5CF5872AF}">
      <dgm:prSet/>
      <dgm:spPr/>
      <dgm:t>
        <a:bodyPr/>
        <a:lstStyle/>
        <a:p>
          <a:endParaRPr lang="zh-TW" altLang="en-US" sz="2000">
            <a:latin typeface="Garamond" panose="02020404030301010803" pitchFamily="18" charset="0"/>
          </a:endParaRPr>
        </a:p>
      </dgm:t>
    </dgm:pt>
    <dgm:pt modelId="{D3B07312-8875-4C3D-B6A0-6DA0A26598FF}" type="sibTrans" cxnId="{5BED7D8A-B1BB-4F34-9358-3EA5CF5872AF}">
      <dgm:prSet/>
      <dgm:spPr/>
      <dgm:t>
        <a:bodyPr/>
        <a:lstStyle/>
        <a:p>
          <a:endParaRPr lang="zh-TW" altLang="en-US" sz="2000">
            <a:latin typeface="Garamond" panose="02020404030301010803" pitchFamily="18" charset="0"/>
          </a:endParaRPr>
        </a:p>
      </dgm:t>
    </dgm:pt>
    <dgm:pt modelId="{364BF749-4424-450A-9319-9E7B0A43F4F6}">
      <dgm:prSet phldrT="[文字]" custT="1"/>
      <dgm:spPr>
        <a:solidFill>
          <a:schemeClr val="bg2">
            <a:lumMod val="75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1800"/>
            </a:spcAft>
            <a:buClrTx/>
            <a:buSzTx/>
            <a:buFontTx/>
            <a:buNone/>
            <a:tabLst/>
            <a:defRPr/>
          </a:pPr>
          <a:r>
            <a:rPr lang="en-US" altLang="zh-TW" sz="2000" b="1" i="0" u="sng" dirty="0">
              <a:solidFill>
                <a:schemeClr val="tx1">
                  <a:lumMod val="95000"/>
                  <a:lumOff val="5000"/>
                </a:schemeClr>
              </a:solidFill>
              <a:latin typeface="Garamond" panose="02020404030301010803" pitchFamily="18" charset="0"/>
            </a:rPr>
            <a:t>Real: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1200"/>
            </a:spcAft>
            <a:buClrTx/>
            <a:buSzTx/>
            <a:buFontTx/>
            <a:buNone/>
            <a:tabLst/>
            <a:defRPr/>
          </a:pPr>
          <a:r>
            <a:rPr lang="en-US" altLang="zh-TW" sz="2000" b="1" dirty="0">
              <a:solidFill>
                <a:schemeClr val="tx1"/>
              </a:solidFill>
              <a:latin typeface="Garamond" panose="02020404030301010803" pitchFamily="18" charset="0"/>
            </a:rPr>
            <a:t>Opportunities to purchase real assets (tangible or intangible) on possibly favorable terms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1200"/>
            </a:spcAft>
            <a:buClrTx/>
            <a:buSzTx/>
            <a:buFontTx/>
            <a:buNone/>
            <a:tabLst/>
            <a:defRPr/>
          </a:pPr>
          <a:r>
            <a:rPr lang="en-US" altLang="zh-TW" sz="2000" dirty="0">
              <a:solidFill>
                <a:schemeClr val="tx1"/>
              </a:solidFill>
              <a:latin typeface="Garamond" panose="02020404030301010803" pitchFamily="18" charset="0"/>
            </a:rPr>
            <a:t>These favorable terms hinge on adjustment costs, market power, or other imperfections in product or factor markets.</a:t>
          </a:r>
          <a:endParaRPr lang="zh-TW" altLang="en-US" sz="2000" dirty="0">
            <a:solidFill>
              <a:schemeClr val="tx1"/>
            </a:solidFill>
            <a:latin typeface="Garamond" panose="02020404030301010803" pitchFamily="18" charset="0"/>
          </a:endParaRPr>
        </a:p>
      </dgm:t>
    </dgm:pt>
    <dgm:pt modelId="{542887F7-6A0C-49BE-9777-47321E64429A}" type="parTrans" cxnId="{2B5B7F06-95EB-428B-BEBD-5876C80A16B4}">
      <dgm:prSet/>
      <dgm:spPr>
        <a:solidFill>
          <a:schemeClr val="bg2">
            <a:lumMod val="75000"/>
          </a:schemeClr>
        </a:solidFill>
        <a:ln w="15875"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zh-TW" altLang="en-US" sz="2000">
            <a:latin typeface="Garamond" panose="02020404030301010803" pitchFamily="18" charset="0"/>
          </a:endParaRPr>
        </a:p>
      </dgm:t>
    </dgm:pt>
    <dgm:pt modelId="{85DC043F-615A-418C-9DFF-57F427C4C0F7}" type="sibTrans" cxnId="{2B5B7F06-95EB-428B-BEBD-5876C80A16B4}">
      <dgm:prSet/>
      <dgm:spPr/>
      <dgm:t>
        <a:bodyPr/>
        <a:lstStyle/>
        <a:p>
          <a:endParaRPr lang="zh-TW" altLang="en-US" sz="2000">
            <a:latin typeface="Garamond" panose="02020404030301010803" pitchFamily="18" charset="0"/>
          </a:endParaRPr>
        </a:p>
      </dgm:t>
    </dgm:pt>
    <dgm:pt modelId="{42512BB2-AE7B-47B3-9D40-FFF9B56B5479}">
      <dgm:prSet phldrT="[文字]" custT="1"/>
      <dgm:spPr>
        <a:solidFill>
          <a:schemeClr val="bg2">
            <a:lumMod val="75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pPr algn="l">
            <a:spcAft>
              <a:spcPts val="1800"/>
            </a:spcAft>
            <a:buNone/>
          </a:pPr>
          <a:r>
            <a:rPr lang="en-US" altLang="zh-TW" sz="2000" b="1" u="sng" dirty="0">
              <a:solidFill>
                <a:schemeClr val="tx1">
                  <a:lumMod val="95000"/>
                  <a:lumOff val="5000"/>
                </a:schemeClr>
              </a:solidFill>
              <a:latin typeface="Garamond" panose="02020404030301010803" pitchFamily="18" charset="0"/>
            </a:rPr>
            <a:t>Options:</a:t>
          </a:r>
        </a:p>
        <a:p>
          <a:pPr algn="l">
            <a:spcAft>
              <a:spcPts val="1200"/>
            </a:spcAft>
            <a:buFont typeface="Arial" panose="020B0604020202020204" pitchFamily="34" charset="0"/>
            <a:buChar char="•"/>
          </a:pPr>
          <a:r>
            <a:rPr lang="en-US" altLang="zh-TW" sz="2000" b="1" dirty="0">
              <a:solidFill>
                <a:schemeClr val="tx1"/>
              </a:solidFill>
              <a:latin typeface="Garamond" panose="02020404030301010803" pitchFamily="18" charset="0"/>
            </a:rPr>
            <a:t>An option is a right, but not an obligation, to take some future specified action at a specified cost.</a:t>
          </a:r>
        </a:p>
        <a:p>
          <a:pPr algn="l">
            <a:spcAft>
              <a:spcPts val="1200"/>
            </a:spcAft>
            <a:buFont typeface="Arial" panose="020B0604020202020204" pitchFamily="34" charset="0"/>
            <a:buChar char="•"/>
          </a:pPr>
          <a:r>
            <a:rPr lang="en-US" altLang="zh-TW" sz="2000" dirty="0">
              <a:solidFill>
                <a:schemeClr val="tx1"/>
              </a:solidFill>
              <a:latin typeface="Garamond" panose="02020404030301010803" pitchFamily="18" charset="0"/>
            </a:rPr>
            <a:t> Fundamental decision asymmetry to take a future decision (e.g., invest) only if it’s beneficial to the decision maker.</a:t>
          </a:r>
        </a:p>
        <a:p>
          <a:pPr algn="l">
            <a:spcAft>
              <a:spcPts val="1200"/>
            </a:spcAft>
            <a:buNone/>
          </a:pPr>
          <a:r>
            <a:rPr lang="zh-CN" altLang="en-US" sz="2000" dirty="0">
              <a:solidFill>
                <a:schemeClr val="tx1"/>
              </a:solidFill>
              <a:latin typeface="Garamond" panose="02020404030301010803" pitchFamily="18" charset="0"/>
              <a:sym typeface="Wingdings" panose="05000000000000000000" pitchFamily="2" charset="2"/>
            </a:rPr>
            <a:t>→</a:t>
          </a:r>
          <a:r>
            <a:rPr lang="en-US" altLang="zh-TW" sz="2000" dirty="0">
              <a:solidFill>
                <a:schemeClr val="tx1"/>
              </a:solidFill>
              <a:latin typeface="Garamond" panose="02020404030301010803" pitchFamily="18" charset="0"/>
              <a:sym typeface="Wingdings" panose="05000000000000000000" pitchFamily="2" charset="2"/>
            </a:rPr>
            <a:t> </a:t>
          </a:r>
          <a:r>
            <a:rPr lang="en-US" altLang="zh-TW" sz="2000" dirty="0">
              <a:solidFill>
                <a:schemeClr val="tx1"/>
              </a:solidFill>
              <a:latin typeface="Garamond" panose="02020404030301010803" pitchFamily="18" charset="0"/>
            </a:rPr>
            <a:t>Gives rise to an asymmetry in firm outcomes in the presence of uncertainty</a:t>
          </a:r>
          <a:endParaRPr lang="zh-TW" altLang="en-US" sz="2000" dirty="0">
            <a:solidFill>
              <a:schemeClr val="tx1"/>
            </a:solidFill>
            <a:latin typeface="Garamond" panose="02020404030301010803" pitchFamily="18" charset="0"/>
          </a:endParaRPr>
        </a:p>
      </dgm:t>
    </dgm:pt>
    <dgm:pt modelId="{68925EA7-6FB4-40D8-9442-DCA53DB6F05E}" type="sibTrans" cxnId="{F430B625-6956-466B-A9E5-AFB73C647D9F}">
      <dgm:prSet/>
      <dgm:spPr/>
      <dgm:t>
        <a:bodyPr/>
        <a:lstStyle/>
        <a:p>
          <a:endParaRPr lang="zh-TW" altLang="en-US" sz="2000">
            <a:latin typeface="Garamond" panose="02020404030301010803" pitchFamily="18" charset="0"/>
          </a:endParaRPr>
        </a:p>
      </dgm:t>
    </dgm:pt>
    <dgm:pt modelId="{B6956F86-8D24-4E92-AE09-C68E3078B61F}" type="parTrans" cxnId="{F430B625-6956-466B-A9E5-AFB73C647D9F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solidFill>
          <a:schemeClr val="bg2">
            <a:lumMod val="75000"/>
          </a:schemeClr>
        </a:solidFill>
        <a:ln w="15875"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zh-TW" altLang="en-US" sz="2000">
            <a:latin typeface="Garamond" panose="02020404030301010803" pitchFamily="18" charset="0"/>
          </a:endParaRPr>
        </a:p>
      </dgm:t>
    </dgm:pt>
    <dgm:pt modelId="{58BEA0E3-8E16-4C89-A8FD-DC36DEE51A8D}" type="pres">
      <dgm:prSet presAssocID="{32C7A7BF-F35B-4775-BB46-88C12FC904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F7C3693-9F13-4EBF-B1AC-5EFFEB098361}" type="pres">
      <dgm:prSet presAssocID="{A955E94D-8526-4B3D-B086-B5BFE815A6F4}" presName="hierRoot1" presStyleCnt="0">
        <dgm:presLayoutVars>
          <dgm:hierBranch val="init"/>
        </dgm:presLayoutVars>
      </dgm:prSet>
      <dgm:spPr/>
    </dgm:pt>
    <dgm:pt modelId="{E1739EC4-23CD-4B7E-B3F1-BA547F93829A}" type="pres">
      <dgm:prSet presAssocID="{A955E94D-8526-4B3D-B086-B5BFE815A6F4}" presName="rootComposite1" presStyleCnt="0"/>
      <dgm:spPr/>
    </dgm:pt>
    <dgm:pt modelId="{62E4BBE1-4944-4F5D-8522-5B8078B6DD28}" type="pres">
      <dgm:prSet presAssocID="{A955E94D-8526-4B3D-B086-B5BFE815A6F4}" presName="rootText1" presStyleLbl="node0" presStyleIdx="0" presStyleCnt="1" custScaleX="44233" custLinFactNeighborX="-16221" custLinFactNeighborY="538">
        <dgm:presLayoutVars>
          <dgm:chPref val="3"/>
        </dgm:presLayoutVars>
      </dgm:prSet>
      <dgm:spPr/>
    </dgm:pt>
    <dgm:pt modelId="{384FAA07-A0C9-4001-8C12-F609975D9769}" type="pres">
      <dgm:prSet presAssocID="{A955E94D-8526-4B3D-B086-B5BFE815A6F4}" presName="rootConnector1" presStyleLbl="node1" presStyleIdx="0" presStyleCnt="0"/>
      <dgm:spPr/>
    </dgm:pt>
    <dgm:pt modelId="{9DE717F4-BDA7-4D88-813B-077B26181FF5}" type="pres">
      <dgm:prSet presAssocID="{A955E94D-8526-4B3D-B086-B5BFE815A6F4}" presName="hierChild2" presStyleCnt="0"/>
      <dgm:spPr/>
    </dgm:pt>
    <dgm:pt modelId="{70594C1D-6B5E-4B2D-A7C0-AF921C61D1EE}" type="pres">
      <dgm:prSet presAssocID="{B6956F86-8D24-4E92-AE09-C68E3078B61F}" presName="Name64" presStyleLbl="parChTrans1D2" presStyleIdx="0" presStyleCnt="2"/>
      <dgm:spPr/>
    </dgm:pt>
    <dgm:pt modelId="{42171834-ABD7-482C-B3AA-9F5A6F5B01D9}" type="pres">
      <dgm:prSet presAssocID="{42512BB2-AE7B-47B3-9D40-FFF9B56B5479}" presName="hierRoot2" presStyleCnt="0">
        <dgm:presLayoutVars>
          <dgm:hierBranch val="init"/>
        </dgm:presLayoutVars>
      </dgm:prSet>
      <dgm:spPr/>
    </dgm:pt>
    <dgm:pt modelId="{4859D550-690E-447C-9E18-6379A3C51145}" type="pres">
      <dgm:prSet presAssocID="{42512BB2-AE7B-47B3-9D40-FFF9B56B5479}" presName="rootComposite" presStyleCnt="0"/>
      <dgm:spPr/>
    </dgm:pt>
    <dgm:pt modelId="{24006B8D-7EA5-443E-A812-73CF7CE8683A}" type="pres">
      <dgm:prSet presAssocID="{42512BB2-AE7B-47B3-9D40-FFF9B56B5479}" presName="rootText" presStyleLbl="node2" presStyleIdx="0" presStyleCnt="2" custScaleX="198595" custScaleY="169998">
        <dgm:presLayoutVars>
          <dgm:chPref val="3"/>
        </dgm:presLayoutVars>
      </dgm:prSet>
      <dgm:spPr/>
    </dgm:pt>
    <dgm:pt modelId="{48996F69-5F88-4FD3-AECA-462448D4CBD1}" type="pres">
      <dgm:prSet presAssocID="{42512BB2-AE7B-47B3-9D40-FFF9B56B5479}" presName="rootConnector" presStyleLbl="node2" presStyleIdx="0" presStyleCnt="2"/>
      <dgm:spPr/>
    </dgm:pt>
    <dgm:pt modelId="{FCA75015-9D59-4A51-BD92-709E37948333}" type="pres">
      <dgm:prSet presAssocID="{42512BB2-AE7B-47B3-9D40-FFF9B56B5479}" presName="hierChild4" presStyleCnt="0"/>
      <dgm:spPr/>
    </dgm:pt>
    <dgm:pt modelId="{3B424D8C-B619-4139-A246-AEAADCB7A4F8}" type="pres">
      <dgm:prSet presAssocID="{42512BB2-AE7B-47B3-9D40-FFF9B56B5479}" presName="hierChild5" presStyleCnt="0"/>
      <dgm:spPr/>
    </dgm:pt>
    <dgm:pt modelId="{D2CEB680-6591-405E-B126-B211546B6E32}" type="pres">
      <dgm:prSet presAssocID="{542887F7-6A0C-49BE-9777-47321E64429A}" presName="Name64" presStyleLbl="parChTrans1D2" presStyleIdx="1" presStyleCnt="2"/>
      <dgm:spPr/>
    </dgm:pt>
    <dgm:pt modelId="{045ADEC7-2334-48C7-B404-0C5D2CCE5D8B}" type="pres">
      <dgm:prSet presAssocID="{364BF749-4424-450A-9319-9E7B0A43F4F6}" presName="hierRoot2" presStyleCnt="0">
        <dgm:presLayoutVars>
          <dgm:hierBranch val="init"/>
        </dgm:presLayoutVars>
      </dgm:prSet>
      <dgm:spPr/>
    </dgm:pt>
    <dgm:pt modelId="{4085468F-169A-47E0-9BD2-48B7640464F3}" type="pres">
      <dgm:prSet presAssocID="{364BF749-4424-450A-9319-9E7B0A43F4F6}" presName="rootComposite" presStyleCnt="0"/>
      <dgm:spPr/>
    </dgm:pt>
    <dgm:pt modelId="{82D691D0-DAB0-427E-9C39-27FEE55D9692}" type="pres">
      <dgm:prSet presAssocID="{364BF749-4424-450A-9319-9E7B0A43F4F6}" presName="rootText" presStyleLbl="node2" presStyleIdx="1" presStyleCnt="2" custScaleX="198595" custScaleY="146419" custLinFactNeighborX="114">
        <dgm:presLayoutVars>
          <dgm:chPref val="3"/>
        </dgm:presLayoutVars>
      </dgm:prSet>
      <dgm:spPr/>
    </dgm:pt>
    <dgm:pt modelId="{A9DCF759-9E30-4922-902D-43D3B89F8505}" type="pres">
      <dgm:prSet presAssocID="{364BF749-4424-450A-9319-9E7B0A43F4F6}" presName="rootConnector" presStyleLbl="node2" presStyleIdx="1" presStyleCnt="2"/>
      <dgm:spPr/>
    </dgm:pt>
    <dgm:pt modelId="{87A24D35-A612-4880-9C5A-5908D6ED33DD}" type="pres">
      <dgm:prSet presAssocID="{364BF749-4424-450A-9319-9E7B0A43F4F6}" presName="hierChild4" presStyleCnt="0"/>
      <dgm:spPr/>
    </dgm:pt>
    <dgm:pt modelId="{A0E9189C-0C6F-45DB-9FF4-79A5A61200C1}" type="pres">
      <dgm:prSet presAssocID="{364BF749-4424-450A-9319-9E7B0A43F4F6}" presName="hierChild5" presStyleCnt="0"/>
      <dgm:spPr/>
    </dgm:pt>
    <dgm:pt modelId="{BF73C645-4011-4596-803D-FA088245A372}" type="pres">
      <dgm:prSet presAssocID="{A955E94D-8526-4B3D-B086-B5BFE815A6F4}" presName="hierChild3" presStyleCnt="0"/>
      <dgm:spPr/>
    </dgm:pt>
  </dgm:ptLst>
  <dgm:cxnLst>
    <dgm:cxn modelId="{2B5B7F06-95EB-428B-BEBD-5876C80A16B4}" srcId="{A955E94D-8526-4B3D-B086-B5BFE815A6F4}" destId="{364BF749-4424-450A-9319-9E7B0A43F4F6}" srcOrd="1" destOrd="0" parTransId="{542887F7-6A0C-49BE-9777-47321E64429A}" sibTransId="{85DC043F-615A-418C-9DFF-57F427C4C0F7}"/>
    <dgm:cxn modelId="{E653140F-9BF0-424B-8F37-A32F0211A9E2}" type="presOf" srcId="{A955E94D-8526-4B3D-B086-B5BFE815A6F4}" destId="{62E4BBE1-4944-4F5D-8522-5B8078B6DD28}" srcOrd="0" destOrd="0" presId="urn:microsoft.com/office/officeart/2009/3/layout/HorizontalOrganizationChart"/>
    <dgm:cxn modelId="{063C9112-CBC1-4193-85CF-623C23F490F6}" type="presOf" srcId="{364BF749-4424-450A-9319-9E7B0A43F4F6}" destId="{82D691D0-DAB0-427E-9C39-27FEE55D9692}" srcOrd="0" destOrd="0" presId="urn:microsoft.com/office/officeart/2009/3/layout/HorizontalOrganizationChart"/>
    <dgm:cxn modelId="{F430B625-6956-466B-A9E5-AFB73C647D9F}" srcId="{A955E94D-8526-4B3D-B086-B5BFE815A6F4}" destId="{42512BB2-AE7B-47B3-9D40-FFF9B56B5479}" srcOrd="0" destOrd="0" parTransId="{B6956F86-8D24-4E92-AE09-C68E3078B61F}" sibTransId="{68925EA7-6FB4-40D8-9442-DCA53DB6F05E}"/>
    <dgm:cxn modelId="{9506C957-E78C-4268-A74B-8CE689929B54}" type="presOf" srcId="{32C7A7BF-F35B-4775-BB46-88C12FC904BD}" destId="{58BEA0E3-8E16-4C89-A8FD-DC36DEE51A8D}" srcOrd="0" destOrd="0" presId="urn:microsoft.com/office/officeart/2009/3/layout/HorizontalOrganizationChart"/>
    <dgm:cxn modelId="{3CB1DE82-8C9F-4B32-889B-D6020C2F7DE3}" type="presOf" srcId="{42512BB2-AE7B-47B3-9D40-FFF9B56B5479}" destId="{24006B8D-7EA5-443E-A812-73CF7CE8683A}" srcOrd="0" destOrd="0" presId="urn:microsoft.com/office/officeart/2009/3/layout/HorizontalOrganizationChart"/>
    <dgm:cxn modelId="{5BED7D8A-B1BB-4F34-9358-3EA5CF5872AF}" srcId="{32C7A7BF-F35B-4775-BB46-88C12FC904BD}" destId="{A955E94D-8526-4B3D-B086-B5BFE815A6F4}" srcOrd="0" destOrd="0" parTransId="{E7D0B127-E000-4550-B5C1-AEB0570986B0}" sibTransId="{D3B07312-8875-4C3D-B6A0-6DA0A26598FF}"/>
    <dgm:cxn modelId="{949EE59D-74C4-46B4-8D8F-70E342C817B8}" type="presOf" srcId="{364BF749-4424-450A-9319-9E7B0A43F4F6}" destId="{A9DCF759-9E30-4922-902D-43D3B89F8505}" srcOrd="1" destOrd="0" presId="urn:microsoft.com/office/officeart/2009/3/layout/HorizontalOrganizationChart"/>
    <dgm:cxn modelId="{B75011C9-ED32-4B3C-9916-CA5EF27ECFCD}" type="presOf" srcId="{B6956F86-8D24-4E92-AE09-C68E3078B61F}" destId="{70594C1D-6B5E-4B2D-A7C0-AF921C61D1EE}" srcOrd="0" destOrd="0" presId="urn:microsoft.com/office/officeart/2009/3/layout/HorizontalOrganizationChart"/>
    <dgm:cxn modelId="{FC8853DA-70BE-4347-A5F9-0E6B6F217BE1}" type="presOf" srcId="{42512BB2-AE7B-47B3-9D40-FFF9B56B5479}" destId="{48996F69-5F88-4FD3-AECA-462448D4CBD1}" srcOrd="1" destOrd="0" presId="urn:microsoft.com/office/officeart/2009/3/layout/HorizontalOrganizationChart"/>
    <dgm:cxn modelId="{581A1EE9-75A4-48CA-99CB-BFA3CC91887A}" type="presOf" srcId="{542887F7-6A0C-49BE-9777-47321E64429A}" destId="{D2CEB680-6591-405E-B126-B211546B6E32}" srcOrd="0" destOrd="0" presId="urn:microsoft.com/office/officeart/2009/3/layout/HorizontalOrganizationChart"/>
    <dgm:cxn modelId="{88C358FA-F97E-489B-898E-C74D26A09F64}" type="presOf" srcId="{A955E94D-8526-4B3D-B086-B5BFE815A6F4}" destId="{384FAA07-A0C9-4001-8C12-F609975D9769}" srcOrd="1" destOrd="0" presId="urn:microsoft.com/office/officeart/2009/3/layout/HorizontalOrganizationChart"/>
    <dgm:cxn modelId="{F66E7542-F221-4920-9F80-81359AB2BAE0}" type="presParOf" srcId="{58BEA0E3-8E16-4C89-A8FD-DC36DEE51A8D}" destId="{1F7C3693-9F13-4EBF-B1AC-5EFFEB098361}" srcOrd="0" destOrd="0" presId="urn:microsoft.com/office/officeart/2009/3/layout/HorizontalOrganizationChart"/>
    <dgm:cxn modelId="{E3672618-4245-4B88-B8F4-9044C695C04F}" type="presParOf" srcId="{1F7C3693-9F13-4EBF-B1AC-5EFFEB098361}" destId="{E1739EC4-23CD-4B7E-B3F1-BA547F93829A}" srcOrd="0" destOrd="0" presId="urn:microsoft.com/office/officeart/2009/3/layout/HorizontalOrganizationChart"/>
    <dgm:cxn modelId="{128291EE-4CDC-4CE6-BA0F-5E196C02189C}" type="presParOf" srcId="{E1739EC4-23CD-4B7E-B3F1-BA547F93829A}" destId="{62E4BBE1-4944-4F5D-8522-5B8078B6DD28}" srcOrd="0" destOrd="0" presId="urn:microsoft.com/office/officeart/2009/3/layout/HorizontalOrganizationChart"/>
    <dgm:cxn modelId="{1D35EF2D-91DF-4701-B118-EC72CB40EAB8}" type="presParOf" srcId="{E1739EC4-23CD-4B7E-B3F1-BA547F93829A}" destId="{384FAA07-A0C9-4001-8C12-F609975D9769}" srcOrd="1" destOrd="0" presId="urn:microsoft.com/office/officeart/2009/3/layout/HorizontalOrganizationChart"/>
    <dgm:cxn modelId="{5FB26365-8E33-41D6-9AC3-7F4750F1A37A}" type="presParOf" srcId="{1F7C3693-9F13-4EBF-B1AC-5EFFEB098361}" destId="{9DE717F4-BDA7-4D88-813B-077B26181FF5}" srcOrd="1" destOrd="0" presId="urn:microsoft.com/office/officeart/2009/3/layout/HorizontalOrganizationChart"/>
    <dgm:cxn modelId="{A2B45FEF-C8F9-46C2-94B8-D9F4B3F1752F}" type="presParOf" srcId="{9DE717F4-BDA7-4D88-813B-077B26181FF5}" destId="{70594C1D-6B5E-4B2D-A7C0-AF921C61D1EE}" srcOrd="0" destOrd="0" presId="urn:microsoft.com/office/officeart/2009/3/layout/HorizontalOrganizationChart"/>
    <dgm:cxn modelId="{D6F44D83-1930-40CC-85ED-EC622F910019}" type="presParOf" srcId="{9DE717F4-BDA7-4D88-813B-077B26181FF5}" destId="{42171834-ABD7-482C-B3AA-9F5A6F5B01D9}" srcOrd="1" destOrd="0" presId="urn:microsoft.com/office/officeart/2009/3/layout/HorizontalOrganizationChart"/>
    <dgm:cxn modelId="{569E0C73-3F69-4DCB-8D6F-CEAF37D02F21}" type="presParOf" srcId="{42171834-ABD7-482C-B3AA-9F5A6F5B01D9}" destId="{4859D550-690E-447C-9E18-6379A3C51145}" srcOrd="0" destOrd="0" presId="urn:microsoft.com/office/officeart/2009/3/layout/HorizontalOrganizationChart"/>
    <dgm:cxn modelId="{AC499CE2-A4ED-42D2-885B-71C73630F138}" type="presParOf" srcId="{4859D550-690E-447C-9E18-6379A3C51145}" destId="{24006B8D-7EA5-443E-A812-73CF7CE8683A}" srcOrd="0" destOrd="0" presId="urn:microsoft.com/office/officeart/2009/3/layout/HorizontalOrganizationChart"/>
    <dgm:cxn modelId="{FBF1C84E-F1DC-4FEE-A6AF-EEB7629AE4D1}" type="presParOf" srcId="{4859D550-690E-447C-9E18-6379A3C51145}" destId="{48996F69-5F88-4FD3-AECA-462448D4CBD1}" srcOrd="1" destOrd="0" presId="urn:microsoft.com/office/officeart/2009/3/layout/HorizontalOrganizationChart"/>
    <dgm:cxn modelId="{ECCD78D1-D388-410D-8D6B-81499FCE974F}" type="presParOf" srcId="{42171834-ABD7-482C-B3AA-9F5A6F5B01D9}" destId="{FCA75015-9D59-4A51-BD92-709E37948333}" srcOrd="1" destOrd="0" presId="urn:microsoft.com/office/officeart/2009/3/layout/HorizontalOrganizationChart"/>
    <dgm:cxn modelId="{28FBF9DB-C7CE-4C3A-AAE4-88965E4D0119}" type="presParOf" srcId="{42171834-ABD7-482C-B3AA-9F5A6F5B01D9}" destId="{3B424D8C-B619-4139-A246-AEAADCB7A4F8}" srcOrd="2" destOrd="0" presId="urn:microsoft.com/office/officeart/2009/3/layout/HorizontalOrganizationChart"/>
    <dgm:cxn modelId="{C217318A-E2E5-4E31-907E-0FF1D64EB5AB}" type="presParOf" srcId="{9DE717F4-BDA7-4D88-813B-077B26181FF5}" destId="{D2CEB680-6591-405E-B126-B211546B6E32}" srcOrd="2" destOrd="0" presId="urn:microsoft.com/office/officeart/2009/3/layout/HorizontalOrganizationChart"/>
    <dgm:cxn modelId="{0A4B6085-2DC7-4D19-B1F7-9D1EDFCF0D6F}" type="presParOf" srcId="{9DE717F4-BDA7-4D88-813B-077B26181FF5}" destId="{045ADEC7-2334-48C7-B404-0C5D2CCE5D8B}" srcOrd="3" destOrd="0" presId="urn:microsoft.com/office/officeart/2009/3/layout/HorizontalOrganizationChart"/>
    <dgm:cxn modelId="{F99F582F-1C41-4EEC-933D-6CCB55227CAC}" type="presParOf" srcId="{045ADEC7-2334-48C7-B404-0C5D2CCE5D8B}" destId="{4085468F-169A-47E0-9BD2-48B7640464F3}" srcOrd="0" destOrd="0" presId="urn:microsoft.com/office/officeart/2009/3/layout/HorizontalOrganizationChart"/>
    <dgm:cxn modelId="{A3113D77-0AB1-4904-9269-CBBDCDFB50D6}" type="presParOf" srcId="{4085468F-169A-47E0-9BD2-48B7640464F3}" destId="{82D691D0-DAB0-427E-9C39-27FEE55D9692}" srcOrd="0" destOrd="0" presId="urn:microsoft.com/office/officeart/2009/3/layout/HorizontalOrganizationChart"/>
    <dgm:cxn modelId="{E102204F-1105-49CE-9334-63AD9B91A18D}" type="presParOf" srcId="{4085468F-169A-47E0-9BD2-48B7640464F3}" destId="{A9DCF759-9E30-4922-902D-43D3B89F8505}" srcOrd="1" destOrd="0" presId="urn:microsoft.com/office/officeart/2009/3/layout/HorizontalOrganizationChart"/>
    <dgm:cxn modelId="{915A8CE7-56A8-484F-AA7E-C531B823FACD}" type="presParOf" srcId="{045ADEC7-2334-48C7-B404-0C5D2CCE5D8B}" destId="{87A24D35-A612-4880-9C5A-5908D6ED33DD}" srcOrd="1" destOrd="0" presId="urn:microsoft.com/office/officeart/2009/3/layout/HorizontalOrganizationChart"/>
    <dgm:cxn modelId="{9A6B4AEE-7773-4D7B-8F90-B9479A67E2DD}" type="presParOf" srcId="{045ADEC7-2334-48C7-B404-0C5D2CCE5D8B}" destId="{A0E9189C-0C6F-45DB-9FF4-79A5A61200C1}" srcOrd="2" destOrd="0" presId="urn:microsoft.com/office/officeart/2009/3/layout/HorizontalOrganizationChart"/>
    <dgm:cxn modelId="{3018069E-DB99-4AC0-8841-1DD7D20F6069}" type="presParOf" srcId="{1F7C3693-9F13-4EBF-B1AC-5EFFEB098361}" destId="{BF73C645-4011-4596-803D-FA088245A372}" srcOrd="2" destOrd="0" presId="urn:microsoft.com/office/officeart/2009/3/layout/Horizontal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CEB680-6591-405E-B126-B211546B6E32}">
      <dsp:nvSpPr>
        <dsp:cNvPr id="0" name=""/>
        <dsp:cNvSpPr/>
      </dsp:nvSpPr>
      <dsp:spPr>
        <a:xfrm>
          <a:off x="1926809" y="2391477"/>
          <a:ext cx="878072" cy="1394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42467" y="0"/>
              </a:lnTo>
              <a:lnTo>
                <a:pt x="442467" y="1394396"/>
              </a:lnTo>
              <a:lnTo>
                <a:pt x="878072" y="1394396"/>
              </a:lnTo>
            </a:path>
          </a:pathLst>
        </a:custGeom>
        <a:noFill/>
        <a:ln w="15875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594C1D-6B5E-4B2D-A7C0-AF921C61D1EE}">
      <dsp:nvSpPr>
        <dsp:cNvPr id="0" name=""/>
        <dsp:cNvSpPr/>
      </dsp:nvSpPr>
      <dsp:spPr>
        <a:xfrm>
          <a:off x="1926809" y="1139420"/>
          <a:ext cx="874640" cy="1252057"/>
        </a:xfrm>
        <a:custGeom>
          <a:avLst/>
          <a:gdLst/>
          <a:ahLst/>
          <a:cxnLst/>
          <a:rect l="0" t="0" r="0" b="0"/>
          <a:pathLst>
            <a:path>
              <a:moveTo>
                <a:pt x="0" y="1252057"/>
              </a:moveTo>
              <a:lnTo>
                <a:pt x="439036" y="1252057"/>
              </a:lnTo>
              <a:lnTo>
                <a:pt x="439036" y="0"/>
              </a:lnTo>
              <a:lnTo>
                <a:pt x="874640" y="0"/>
              </a:lnTo>
            </a:path>
          </a:pathLst>
        </a:custGeom>
        <a:noFill/>
        <a:ln w="15875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62E4BBE1-4944-4F5D-8522-5B8078B6DD28}">
      <dsp:nvSpPr>
        <dsp:cNvPr id="0" name=""/>
        <dsp:cNvSpPr/>
      </dsp:nvSpPr>
      <dsp:spPr>
        <a:xfrm>
          <a:off x="0" y="1727180"/>
          <a:ext cx="1926809" cy="1328593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>
              <a:solidFill>
                <a:schemeClr val="tx1">
                  <a:lumMod val="95000"/>
                  <a:lumOff val="5000"/>
                </a:schemeClr>
              </a:solidFill>
              <a:latin typeface="Garamond" panose="02020404030301010803" pitchFamily="18" charset="0"/>
            </a:rPr>
            <a:t>Real Options</a:t>
          </a:r>
          <a:endParaRPr lang="zh-TW" altLang="en-US" sz="2400" b="1" kern="1200" dirty="0">
            <a:solidFill>
              <a:schemeClr val="tx1">
                <a:lumMod val="95000"/>
                <a:lumOff val="5000"/>
              </a:schemeClr>
            </a:solidFill>
            <a:latin typeface="Garamond" panose="02020404030301010803" pitchFamily="18" charset="0"/>
          </a:endParaRPr>
        </a:p>
      </dsp:txBody>
      <dsp:txXfrm>
        <a:off x="0" y="1727180"/>
        <a:ext cx="1926809" cy="1328593"/>
      </dsp:txXfrm>
    </dsp:sp>
    <dsp:sp modelId="{24006B8D-7EA5-443E-A812-73CF7CE8683A}">
      <dsp:nvSpPr>
        <dsp:cNvPr id="0" name=""/>
        <dsp:cNvSpPr/>
      </dsp:nvSpPr>
      <dsp:spPr>
        <a:xfrm>
          <a:off x="2801450" y="10128"/>
          <a:ext cx="8650888" cy="2258582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1800"/>
            </a:spcAft>
            <a:buNone/>
          </a:pPr>
          <a:r>
            <a:rPr lang="en-US" altLang="zh-TW" sz="2000" b="1" u="sng" kern="1200" dirty="0">
              <a:solidFill>
                <a:schemeClr val="tx1">
                  <a:lumMod val="95000"/>
                  <a:lumOff val="5000"/>
                </a:schemeClr>
              </a:solidFill>
              <a:latin typeface="Garamond" panose="02020404030301010803" pitchFamily="18" charset="0"/>
            </a:rPr>
            <a:t>Options: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None/>
          </a:pPr>
          <a:r>
            <a:rPr lang="en-US" altLang="zh-TW" sz="2000" b="1" kern="1200" dirty="0">
              <a:solidFill>
                <a:schemeClr val="tx1"/>
              </a:solidFill>
              <a:latin typeface="Garamond" panose="02020404030301010803" pitchFamily="18" charset="0"/>
            </a:rPr>
            <a:t>An option is a right, but not an obligation, to take some future specified action at a specified cost.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Font typeface="Arial" panose="020B0604020202020204" pitchFamily="34" charset="0"/>
            <a:buNone/>
          </a:pPr>
          <a:r>
            <a:rPr lang="en-US" altLang="zh-TW" sz="2000" kern="1200" dirty="0">
              <a:solidFill>
                <a:schemeClr val="tx1"/>
              </a:solidFill>
              <a:latin typeface="Garamond" panose="02020404030301010803" pitchFamily="18" charset="0"/>
            </a:rPr>
            <a:t> Fundamental decision asymmetry to take a future decision (e.g., invest) only if it’s beneficial to the decision maker.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zh-CN" altLang="en-US" sz="2000" kern="1200" dirty="0">
              <a:solidFill>
                <a:schemeClr val="tx1"/>
              </a:solidFill>
              <a:latin typeface="Garamond" panose="02020404030301010803" pitchFamily="18" charset="0"/>
              <a:sym typeface="Wingdings" panose="05000000000000000000" pitchFamily="2" charset="2"/>
            </a:rPr>
            <a:t>→</a:t>
          </a:r>
          <a:r>
            <a:rPr lang="en-US" altLang="zh-TW" sz="2000" kern="1200" dirty="0">
              <a:solidFill>
                <a:schemeClr val="tx1"/>
              </a:solidFill>
              <a:latin typeface="Garamond" panose="02020404030301010803" pitchFamily="18" charset="0"/>
              <a:sym typeface="Wingdings" panose="05000000000000000000" pitchFamily="2" charset="2"/>
            </a:rPr>
            <a:t> </a:t>
          </a:r>
          <a:r>
            <a:rPr lang="en-US" altLang="zh-TW" sz="2000" kern="1200" dirty="0">
              <a:solidFill>
                <a:schemeClr val="tx1"/>
              </a:solidFill>
              <a:latin typeface="Garamond" panose="02020404030301010803" pitchFamily="18" charset="0"/>
            </a:rPr>
            <a:t>Gives rise to an asymmetry in firm outcomes in the presence of uncertainty</a:t>
          </a:r>
          <a:endParaRPr lang="zh-TW" altLang="en-US" sz="2000" kern="1200" dirty="0">
            <a:solidFill>
              <a:schemeClr val="tx1"/>
            </a:solidFill>
            <a:latin typeface="Garamond" panose="02020404030301010803" pitchFamily="18" charset="0"/>
          </a:endParaRPr>
        </a:p>
      </dsp:txBody>
      <dsp:txXfrm>
        <a:off x="2801450" y="10128"/>
        <a:ext cx="8650888" cy="2258582"/>
      </dsp:txXfrm>
    </dsp:sp>
    <dsp:sp modelId="{82D691D0-DAB0-427E-9C39-27FEE55D9692}">
      <dsp:nvSpPr>
        <dsp:cNvPr id="0" name=""/>
        <dsp:cNvSpPr/>
      </dsp:nvSpPr>
      <dsp:spPr>
        <a:xfrm>
          <a:off x="2804881" y="2813217"/>
          <a:ext cx="8650888" cy="1945313"/>
        </a:xfrm>
        <a:prstGeom prst="rect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1800"/>
            </a:spcAft>
            <a:buClrTx/>
            <a:buSzTx/>
            <a:buFontTx/>
            <a:buNone/>
            <a:tabLst/>
            <a:defRPr/>
          </a:pPr>
          <a:r>
            <a:rPr lang="en-US" altLang="zh-TW" sz="2000" b="1" i="0" u="sng" kern="1200" dirty="0">
              <a:solidFill>
                <a:schemeClr val="tx1">
                  <a:lumMod val="95000"/>
                  <a:lumOff val="5000"/>
                </a:schemeClr>
              </a:solidFill>
              <a:latin typeface="Garamond" panose="02020404030301010803" pitchFamily="18" charset="0"/>
            </a:rPr>
            <a:t>Real: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1200"/>
            </a:spcAft>
            <a:buClrTx/>
            <a:buSzTx/>
            <a:buFontTx/>
            <a:buNone/>
            <a:tabLst/>
            <a:defRPr/>
          </a:pPr>
          <a:r>
            <a:rPr lang="en-US" altLang="zh-TW" sz="2000" b="1" kern="1200" dirty="0">
              <a:solidFill>
                <a:schemeClr val="tx1"/>
              </a:solidFill>
              <a:latin typeface="Garamond" panose="02020404030301010803" pitchFamily="18" charset="0"/>
            </a:rPr>
            <a:t>Opportunities to purchase real assets (tangible or intangible) on possibly favorable terms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1200"/>
            </a:spcAft>
            <a:buClrTx/>
            <a:buSzTx/>
            <a:buFontTx/>
            <a:buNone/>
            <a:tabLst/>
            <a:defRPr/>
          </a:pPr>
          <a:r>
            <a:rPr lang="en-US" altLang="zh-TW" sz="2000" kern="1200" dirty="0">
              <a:solidFill>
                <a:schemeClr val="tx1"/>
              </a:solidFill>
              <a:latin typeface="Garamond" panose="02020404030301010803" pitchFamily="18" charset="0"/>
            </a:rPr>
            <a:t>These favorable terms hinge on adjustment costs, market power, or other imperfections in product or factor markets.</a:t>
          </a:r>
          <a:endParaRPr lang="zh-TW" altLang="en-US" sz="2000" kern="1200" dirty="0">
            <a:solidFill>
              <a:schemeClr val="tx1"/>
            </a:solidFill>
            <a:latin typeface="Garamond" panose="02020404030301010803" pitchFamily="18" charset="0"/>
          </a:endParaRPr>
        </a:p>
      </dsp:txBody>
      <dsp:txXfrm>
        <a:off x="2804881" y="2813217"/>
        <a:ext cx="8650888" cy="1945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679B7-F8DF-49D5-A0F4-322D319524B5}" type="datetimeFigureOut">
              <a:rPr lang="zh-CN" altLang="en-US" smtClean="0"/>
              <a:t>2023/2/28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636B4-BD83-4698-93E1-6B0ECE19D1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056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zh-CN" altLang="zh-CN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F636B4-BD83-4698-93E1-6B0ECE19D14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2478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950AEE62-6B03-446E-B028-1F2C67AA2CBE}" type="datetime1">
              <a:rPr lang="zh-TW" altLang="en-US" smtClean="0"/>
              <a:t>2023/2/28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C2B151B-D7D1-48E5-8230-5AADBC794F8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24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950AEE62-6B03-446E-B028-1F2C67AA2CBE}" type="datetime1">
              <a:rPr lang="zh-TW" altLang="en-US" smtClean="0"/>
              <a:t>2023/2/28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C2B151B-D7D1-48E5-8230-5AADBC794F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73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950AEE62-6B03-446E-B028-1F2C67AA2CBE}" type="datetime1">
              <a:rPr lang="zh-TW" altLang="en-US" smtClean="0"/>
              <a:t>2023/2/28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C2B151B-D7D1-48E5-8230-5AADBC794F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39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950AEE62-6B03-446E-B028-1F2C67AA2CBE}" type="datetime1">
              <a:rPr lang="zh-TW" altLang="en-US" smtClean="0"/>
              <a:t>2023/2/28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C2B151B-D7D1-48E5-8230-5AADBC794F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71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950AEE62-6B03-446E-B028-1F2C67AA2CBE}" type="datetime1">
              <a:rPr lang="zh-TW" altLang="en-US" smtClean="0"/>
              <a:t>2023/2/28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C2B151B-D7D1-48E5-8230-5AADBC794F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77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950AEE62-6B03-446E-B028-1F2C67AA2CBE}" type="datetime1">
              <a:rPr lang="zh-TW" altLang="en-US" smtClean="0"/>
              <a:t>2023/2/28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C2B151B-D7D1-48E5-8230-5AADBC794F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382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950AEE62-6B03-446E-B028-1F2C67AA2CBE}" type="datetime1">
              <a:rPr lang="zh-TW" altLang="en-US" smtClean="0"/>
              <a:t>2023/2/28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C2B151B-D7D1-48E5-8230-5AADBC794F8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30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950AEE62-6B03-446E-B028-1F2C67AA2CBE}" type="datetime1">
              <a:rPr lang="zh-TW" altLang="en-US" smtClean="0"/>
              <a:t>2023/2/28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C2B151B-D7D1-48E5-8230-5AADBC794F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76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950AEE62-6B03-446E-B028-1F2C67AA2CBE}" type="datetime1">
              <a:rPr lang="zh-TW" altLang="en-US" smtClean="0"/>
              <a:t>2023/2/28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9C2B151B-D7D1-48E5-8230-5AADBC794F8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84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D054D-E816-41AA-3262-1305F0D33E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9544DC-37B0-0D14-AD38-4BE559E67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B2580-CCAB-8DE7-A0F8-988B952BDA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2023/2/28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487C5-EDA5-75FC-4C64-2413C715D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45B0C-0A08-780C-6789-B19C983BE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44900" y="2371088"/>
            <a:ext cx="2743200" cy="365125"/>
          </a:xfrm>
          <a:prstGeom prst="rect">
            <a:avLst/>
          </a:prstGeom>
        </p:spPr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18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9C5F8-AC19-96D0-B8D0-FB977D8C7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E7C286-6F8A-61D5-EE56-2243872DA3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A59A8-B5DD-4384-1D77-9F28B5FE72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2023/2/28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FA159-D5B4-0B30-44A9-F846C8976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6798D-B1FB-266A-FD3D-D9B4AE9CE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44900" y="2371088"/>
            <a:ext cx="2743200" cy="365125"/>
          </a:xfrm>
          <a:prstGeom prst="rect">
            <a:avLst/>
          </a:prstGeom>
        </p:spPr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22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3A454D-96DA-056B-5C56-DEF3E89C98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1B539A-C19B-683D-C584-E4515EC2F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420C3-E0F1-0BEA-07EE-415F102695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2023/2/28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767BF-9EA4-49C2-A01C-625D59FD2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B2BAB-ADB3-CED0-06B7-F53C47861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44900" y="2371088"/>
            <a:ext cx="2743200" cy="365125"/>
          </a:xfrm>
          <a:prstGeom prst="rect">
            <a:avLst/>
          </a:prstGeom>
        </p:spPr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958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5B7815-05FA-48A0-B9F7-1E04C4F2927A}" type="datetime1">
              <a:rPr lang="zh-TW" altLang="en-US" smtClean="0"/>
              <a:t>2023/2/28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投影片編號預留位置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19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2928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71851-36A8-D0BC-FB36-081933DAC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5DD77-C90E-BB76-73B3-10AE09575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976E8-1A7A-8299-BCB3-7D3A3914F4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2023/2/28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6032E-CD15-A5A6-6613-6BE9473A8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D0B62-EC89-302E-1692-00E3ED1C0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44900" y="2371088"/>
            <a:ext cx="2743200" cy="365125"/>
          </a:xfrm>
          <a:prstGeom prst="rect">
            <a:avLst/>
          </a:prstGeom>
        </p:spPr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152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48D31-1C26-0D59-4179-FB0807CD3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381E5-E271-E478-CC78-BE5A03A145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D3437D-70A9-6BE1-F550-5C7283AD2B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63B84E-F1E6-BB55-4663-492DFCF343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2023/2/28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A98A7E-868C-BF6A-966A-FBE4CE265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AFA89-75C7-98BA-EC73-7837D9630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44900" y="2371088"/>
            <a:ext cx="2743200" cy="365125"/>
          </a:xfrm>
          <a:prstGeom prst="rect">
            <a:avLst/>
          </a:prstGeom>
        </p:spPr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646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B176F-307A-1085-AD04-DFC3BD3E3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73A75-879B-3EA5-A98C-0D780E896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D75E69-4E62-2BBA-906D-C5C8A0605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05D126-3633-8942-10B1-42BAB145DB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1678DB-7B37-4505-4C5A-590E929083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8436AF-AE90-0EFB-CC0A-BEC7355AAD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2023/2/28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F655F1-67CC-5889-9FF2-BC2ED1B54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817A69-C2CC-DBBD-B29F-931BC6949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44900" y="2371088"/>
            <a:ext cx="2743200" cy="365125"/>
          </a:xfrm>
          <a:prstGeom prst="rect">
            <a:avLst/>
          </a:prstGeom>
        </p:spPr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3804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7696E-B0F7-E8C7-09AB-B4A2E9281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62847-10BD-628C-52F1-C79CFE64EF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2023/2/28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A29C8E-05A4-75FC-0F0E-0BC443A7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75C59F-40A1-5AFB-0365-D684C298E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44900" y="2371088"/>
            <a:ext cx="2743200" cy="365125"/>
          </a:xfrm>
          <a:prstGeom prst="rect">
            <a:avLst/>
          </a:prstGeom>
        </p:spPr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609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25B304-8D0D-367F-6183-6859A54C4C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2023/2/28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EA4207-BD92-22B4-AE2A-39A6B0CDE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628463-E66B-09C5-E9FF-F486DFEAD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44900" y="2371088"/>
            <a:ext cx="2743200" cy="365125"/>
          </a:xfrm>
          <a:prstGeom prst="rect">
            <a:avLst/>
          </a:prstGeom>
        </p:spPr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13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E7787-39AA-6DDB-D936-A04504545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76291-0FE4-1367-68EB-D082CAC43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F689E-E084-719F-3045-06D6D3110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87588-2116-1692-35A0-8B67F4AB6D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2023/2/28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90718-C842-5171-CD4C-95DFF47BC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20F8E-6AAF-8852-27E2-B1E21A523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44900" y="2371088"/>
            <a:ext cx="2743200" cy="365125"/>
          </a:xfrm>
          <a:prstGeom prst="rect">
            <a:avLst/>
          </a:prstGeom>
        </p:spPr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769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5EDD3-9C46-555E-DC18-ABB0C14B0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6C0219-ED2C-24DA-BFBE-83C87D257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CE2F32-5E07-BB17-12E5-0AE8E9E627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32B24-6A70-9B4C-4926-A14DD7BB6B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D95CF46-226A-4C4E-824A-F1A9CD0D1AFE}" type="datetimeFigureOut">
              <a:rPr lang="zh-CN" altLang="en-US" smtClean="0"/>
              <a:t>2023/2/28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A6E86-2C3E-22F8-275E-B4FA0A736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62C74D-B609-B43C-E125-C0CA20A16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644900" y="2371088"/>
            <a:ext cx="2743200" cy="365125"/>
          </a:xfrm>
          <a:prstGeom prst="rect">
            <a:avLst/>
          </a:prstGeom>
        </p:spPr>
        <p:txBody>
          <a:bodyPr/>
          <a:lstStyle/>
          <a:p>
            <a:fld id="{4237114E-1E0B-4A48-B1F0-D42A455186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159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2D040B-08F6-05CD-F7E1-FB4B07E1AB2A}"/>
              </a:ext>
            </a:extLst>
          </p:cNvPr>
          <p:cNvSpPr/>
          <p:nvPr userDrawn="1"/>
        </p:nvSpPr>
        <p:spPr>
          <a:xfrm>
            <a:off x="0" y="6087292"/>
            <a:ext cx="12192000" cy="770708"/>
          </a:xfrm>
          <a:prstGeom prst="rect">
            <a:avLst/>
          </a:prstGeom>
          <a:solidFill>
            <a:srgbClr val="15284C"/>
          </a:solidFill>
          <a:ln>
            <a:solidFill>
              <a:srgbClr val="152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E452D20A-0301-DD08-9824-48B9360BA3D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53" y="6211389"/>
            <a:ext cx="1207366" cy="52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279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5E5E60A-1307-64B2-4C70-39A448BD4341}"/>
              </a:ext>
            </a:extLst>
          </p:cNvPr>
          <p:cNvSpPr txBox="1"/>
          <p:nvPr/>
        </p:nvSpPr>
        <p:spPr>
          <a:xfrm>
            <a:off x="0" y="1491121"/>
            <a:ext cx="1213048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15284C"/>
                </a:solidFill>
                <a:latin typeface="Garamond" panose="020204040303010108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Real Options Theory in Strategic Management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7A9804-81AA-6D22-DCD3-1B2F200C4A67}"/>
              </a:ext>
            </a:extLst>
          </p:cNvPr>
          <p:cNvSpPr txBox="1"/>
          <p:nvPr/>
        </p:nvSpPr>
        <p:spPr>
          <a:xfrm>
            <a:off x="3044372" y="3159901"/>
            <a:ext cx="61032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15284C"/>
                </a:solidFill>
                <a:latin typeface="Garamond" panose="020204040303010108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Lenos </a:t>
            </a:r>
            <a:r>
              <a:rPr lang="en-US" altLang="zh-CN" sz="2400" b="1" dirty="0" err="1">
                <a:solidFill>
                  <a:srgbClr val="15284C"/>
                </a:solidFill>
                <a:latin typeface="Garamond" panose="020204040303010108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Trigeorgis</a:t>
            </a:r>
            <a:r>
              <a:rPr lang="en-US" altLang="zh-CN" sz="2400" b="1" dirty="0">
                <a:solidFill>
                  <a:srgbClr val="15284C"/>
                </a:solidFill>
                <a:latin typeface="Garamond" panose="020204040303010108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&amp; Jeffrey J. </a:t>
            </a:r>
            <a:r>
              <a:rPr lang="en-US" altLang="zh-CN" sz="2400" b="1" dirty="0" err="1">
                <a:solidFill>
                  <a:srgbClr val="15284C"/>
                </a:solidFill>
                <a:latin typeface="Garamond" panose="020204040303010108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Reuer</a:t>
            </a:r>
            <a:r>
              <a:rPr lang="en-US" altLang="zh-CN" sz="2400" b="1" dirty="0">
                <a:solidFill>
                  <a:srgbClr val="15284C"/>
                </a:solidFill>
                <a:latin typeface="Garamond" panose="020204040303010108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(2017)</a:t>
            </a:r>
          </a:p>
          <a:p>
            <a:pPr algn="ctr"/>
            <a:r>
              <a:rPr lang="en-US" altLang="zh-CN" sz="2400" b="1" dirty="0">
                <a:solidFill>
                  <a:srgbClr val="15284C"/>
                </a:solidFill>
                <a:latin typeface="Garamond" panose="020204040303010108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Strategic management journal</a:t>
            </a:r>
          </a:p>
        </p:txBody>
      </p:sp>
      <p:pic>
        <p:nvPicPr>
          <p:cNvPr id="2" name="Picture 6" descr="reuer">
            <a:extLst>
              <a:ext uri="{FF2B5EF4-FFF2-40B4-BE49-F238E27FC236}">
                <a16:creationId xmlns:a16="http://schemas.microsoft.com/office/drawing/2014/main" id="{F3D53BE7-C61E-AE30-5DC6-68A8D4E92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811" y="3810893"/>
            <a:ext cx="2185260" cy="21852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2" descr="Trigeorgis, L. | NIAS">
            <a:extLst>
              <a:ext uri="{FF2B5EF4-FFF2-40B4-BE49-F238E27FC236}">
                <a16:creationId xmlns:a16="http://schemas.microsoft.com/office/drawing/2014/main" id="{BA435F6E-B45E-4966-56F1-CCD0DA8C3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4" y="3810893"/>
            <a:ext cx="1342437" cy="21869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07407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CF991039-8449-26FD-A110-154C1EC0D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64" y="1331271"/>
            <a:ext cx="11809946" cy="43724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zh-TW" sz="2400" dirty="0">
                <a:latin typeface="Garamond" panose="02020404030301010803" pitchFamily="18" charset="0"/>
              </a:rPr>
              <a:t>Develop a framework for organizing extant research on ROT along several dimensions:              (1) types of real options, (2) stages of the real option chain, (3) types of strategic decisions,              (4) core strategy trade-offs or dilemmas cast in a two-dimensional space (i.e., flexibility versus commitment and cooperation versus competition), and (5) various approaches to real options research (i.e., real option reasoning, real option modeling, and behavioral perspective).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zh-TW" sz="2400" dirty="0">
                <a:latin typeface="Garamond" panose="02020404030301010803" pitchFamily="18" charset="0"/>
              </a:rPr>
              <a:t>Examine key challenges for real options research in strategic management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zh-TW" sz="2400" dirty="0">
                <a:latin typeface="Garamond" panose="02020404030301010803" pitchFamily="18" charset="0"/>
              </a:rPr>
              <a:t>There exists a pressing need to integrate related managerial disciplines and perspectives into an integrated organizational approach.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458879-7FBC-7B43-D358-EE7954F6ED50}"/>
              </a:ext>
            </a:extLst>
          </p:cNvPr>
          <p:cNvSpPr txBox="1"/>
          <p:nvPr/>
        </p:nvSpPr>
        <p:spPr>
          <a:xfrm>
            <a:off x="0" y="445982"/>
            <a:ext cx="121087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15284C"/>
                </a:solidFill>
                <a:latin typeface="Garamond" panose="020204040303010108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Conclusion</a:t>
            </a:r>
            <a:endParaRPr lang="zh-CN" altLang="en-US" sz="3200" b="1" dirty="0">
              <a:solidFill>
                <a:srgbClr val="15284C"/>
              </a:solidFill>
              <a:latin typeface="Garamond" panose="02020404030301010803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26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3CE63D95-CBAD-2E26-89F4-A8FD546EF6D1}"/>
              </a:ext>
            </a:extLst>
          </p:cNvPr>
          <p:cNvSpPr txBox="1"/>
          <p:nvPr/>
        </p:nvSpPr>
        <p:spPr>
          <a:xfrm>
            <a:off x="324416" y="1814506"/>
            <a:ext cx="11543168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prstClr val="black">
                    <a:lumMod val="95000"/>
                    <a:lumOff val="5000"/>
                  </a:prstClr>
                </a:solidFill>
                <a:latin typeface="Garamond" panose="02020404030301010803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Provide a critical review and synthesis of real options theory in strategic management research</a:t>
            </a:r>
          </a:p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prstClr val="black">
                    <a:lumMod val="95000"/>
                    <a:lumOff val="5000"/>
                  </a:prstClr>
                </a:solidFill>
                <a:latin typeface="Garamond" panose="02020404030301010803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Consider the potential for extending real options theory to address the fundamental issues of strategy</a:t>
            </a:r>
          </a:p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altLang="zh-TW" sz="2400" dirty="0">
                <a:solidFill>
                  <a:prstClr val="black">
                    <a:lumMod val="95000"/>
                    <a:lumOff val="5000"/>
                  </a:prstClr>
                </a:solidFill>
                <a:latin typeface="Garamond" panose="02020404030301010803" pitchFamily="18" charset="0"/>
                <a:ea typeface="Microsoft YaHei UI" panose="020B0503020204020204" pitchFamily="34" charset="-122"/>
                <a:cs typeface="Times New Roman" panose="02020603050405020304" pitchFamily="18" charset="0"/>
              </a:rPr>
              <a:t>Suggest the novel research opportunities through better integration of the three main approaches: real options reasoning, real options modeling, and behavioral perspectives on real options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96D126-7124-8ED0-F335-38042651F1F0}"/>
              </a:ext>
            </a:extLst>
          </p:cNvPr>
          <p:cNvSpPr txBox="1"/>
          <p:nvPr/>
        </p:nvSpPr>
        <p:spPr>
          <a:xfrm>
            <a:off x="0" y="449303"/>
            <a:ext cx="121919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1" i="0" u="none" strike="noStrike" kern="1200" cap="none" spc="0" normalizeH="0" baseline="0" noProof="0" dirty="0">
                <a:ln>
                  <a:noFill/>
                </a:ln>
                <a:solidFill>
                  <a:srgbClr val="15284C"/>
                </a:solidFill>
                <a:effectLst/>
                <a:uLnTx/>
                <a:uFillTx/>
                <a:latin typeface="Garamond" panose="020204040303010108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Main Purpose</a:t>
            </a:r>
          </a:p>
        </p:txBody>
      </p:sp>
    </p:spTree>
    <p:extLst>
      <p:ext uri="{BB962C8B-B14F-4D97-AF65-F5344CB8AC3E}">
        <p14:creationId xmlns:p14="http://schemas.microsoft.com/office/powerpoint/2010/main" val="1412470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F861B8-ED00-4242-8CE9-A818B162A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3890" y="126348"/>
            <a:ext cx="12275890" cy="634144"/>
          </a:xfrm>
        </p:spPr>
        <p:txBody>
          <a:bodyPr/>
          <a:lstStyle/>
          <a:p>
            <a:pPr algn="ctr"/>
            <a:r>
              <a:rPr lang="en-US" altLang="zh-TW" sz="3200" b="1" dirty="0">
                <a:solidFill>
                  <a:srgbClr val="15284C"/>
                </a:solidFill>
                <a:latin typeface="Garamond" panose="020204040303010108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Fundamentals of Real Options Theory</a:t>
            </a:r>
            <a:endParaRPr lang="zh-TW" altLang="en-US" sz="3200" b="1" dirty="0">
              <a:solidFill>
                <a:srgbClr val="15284C"/>
              </a:solidFill>
              <a:latin typeface="Garamond" panose="02020404030301010803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0250FDE5-D797-4E8B-A65A-BB24572409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2998448"/>
              </p:ext>
            </p:extLst>
          </p:nvPr>
        </p:nvGraphicFramePr>
        <p:xfrm>
          <a:off x="286575" y="968722"/>
          <a:ext cx="11455770" cy="4768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5622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1">
            <a:extLst>
              <a:ext uri="{FF2B5EF4-FFF2-40B4-BE49-F238E27FC236}">
                <a16:creationId xmlns:a16="http://schemas.microsoft.com/office/drawing/2014/main" id="{387BE396-33F1-D3D0-E6AE-75DA6A849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12" y="126348"/>
            <a:ext cx="12063369" cy="634144"/>
          </a:xfrm>
        </p:spPr>
        <p:txBody>
          <a:bodyPr/>
          <a:lstStyle/>
          <a:p>
            <a:pPr algn="ctr"/>
            <a:r>
              <a:rPr lang="en-US" altLang="zh-TW" sz="3200" b="1" dirty="0">
                <a:solidFill>
                  <a:srgbClr val="15284C"/>
                </a:solidFill>
                <a:latin typeface="Garamond" panose="020204040303010108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Taxonomy of Real Options</a:t>
            </a:r>
          </a:p>
        </p:txBody>
      </p:sp>
      <p:pic>
        <p:nvPicPr>
          <p:cNvPr id="11" name="內容版面配置區 4">
            <a:extLst>
              <a:ext uri="{FF2B5EF4-FFF2-40B4-BE49-F238E27FC236}">
                <a16:creationId xmlns:a16="http://schemas.microsoft.com/office/drawing/2014/main" id="{4728935C-B80D-8956-A6B7-E33354B86C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92946" y="988235"/>
            <a:ext cx="8806108" cy="4670179"/>
          </a:xfrm>
          <a:prstGeom prst="rect">
            <a:avLst/>
          </a:prstGeom>
        </p:spPr>
      </p:pic>
      <p:sp>
        <p:nvSpPr>
          <p:cNvPr id="12" name="內容版面配置區 2">
            <a:extLst>
              <a:ext uri="{FF2B5EF4-FFF2-40B4-BE49-F238E27FC236}">
                <a16:creationId xmlns:a16="http://schemas.microsoft.com/office/drawing/2014/main" id="{C0C6B579-2A38-70F9-A7E0-65B7500FFE48}"/>
              </a:ext>
            </a:extLst>
          </p:cNvPr>
          <p:cNvSpPr txBox="1">
            <a:spLocks/>
          </p:cNvSpPr>
          <p:nvPr/>
        </p:nvSpPr>
        <p:spPr>
          <a:xfrm>
            <a:off x="286575" y="760492"/>
            <a:ext cx="10058400" cy="374940"/>
          </a:xfrm>
          <a:prstGeom prst="rect">
            <a:avLst/>
          </a:prstGeom>
        </p:spPr>
        <p:txBody>
          <a:bodyPr vert="horz" lIns="0" tIns="45720" rIns="0" bIns="45720" rtlCol="0">
            <a:normAutofit fontScale="62500" lnSpcReduction="20000"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1900" kern="12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sz="3200" b="1" dirty="0">
              <a:solidFill>
                <a:srgbClr val="15284C"/>
              </a:solidFill>
              <a:latin typeface="Garamond" panose="02020404030301010803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F4255C5-70AC-88A9-0DD3-4F03F17C2E2A}"/>
              </a:ext>
            </a:extLst>
          </p:cNvPr>
          <p:cNvSpPr/>
          <p:nvPr/>
        </p:nvSpPr>
        <p:spPr>
          <a:xfrm>
            <a:off x="1692946" y="1919335"/>
            <a:ext cx="2308686" cy="1113576"/>
          </a:xfrm>
          <a:prstGeom prst="rect">
            <a:avLst/>
          </a:prstGeom>
          <a:noFill/>
          <a:ln w="19050">
            <a:solidFill>
              <a:srgbClr val="152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1B6C80-AC50-B59E-EF1A-05F431FB08FA}"/>
              </a:ext>
            </a:extLst>
          </p:cNvPr>
          <p:cNvSpPr/>
          <p:nvPr/>
        </p:nvSpPr>
        <p:spPr>
          <a:xfrm>
            <a:off x="1692945" y="3788873"/>
            <a:ext cx="3576171" cy="1444029"/>
          </a:xfrm>
          <a:prstGeom prst="rect">
            <a:avLst/>
          </a:prstGeom>
          <a:noFill/>
          <a:ln w="19050">
            <a:solidFill>
              <a:srgbClr val="15284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7111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4">
            <a:extLst>
              <a:ext uri="{FF2B5EF4-FFF2-40B4-BE49-F238E27FC236}">
                <a16:creationId xmlns:a16="http://schemas.microsoft.com/office/drawing/2014/main" id="{B082D26D-C7DB-8D1C-5A98-BD8ADDEC5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072" y="1492956"/>
            <a:ext cx="7509824" cy="4131208"/>
          </a:xfrm>
          <a:prstGeom prst="rect">
            <a:avLst/>
          </a:prstGeom>
        </p:spPr>
      </p:pic>
      <p:sp>
        <p:nvSpPr>
          <p:cNvPr id="11" name="橢圓 5">
            <a:extLst>
              <a:ext uri="{FF2B5EF4-FFF2-40B4-BE49-F238E27FC236}">
                <a16:creationId xmlns:a16="http://schemas.microsoft.com/office/drawing/2014/main" id="{98BB1EC3-90C8-2DD8-94BE-870C61EB413D}"/>
              </a:ext>
            </a:extLst>
          </p:cNvPr>
          <p:cNvSpPr/>
          <p:nvPr/>
        </p:nvSpPr>
        <p:spPr>
          <a:xfrm>
            <a:off x="1630455" y="1544405"/>
            <a:ext cx="956345" cy="5117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" name="橢圓 6">
            <a:extLst>
              <a:ext uri="{FF2B5EF4-FFF2-40B4-BE49-F238E27FC236}">
                <a16:creationId xmlns:a16="http://schemas.microsoft.com/office/drawing/2014/main" id="{F9950C11-5238-71C5-7145-A4DB6560D9CE}"/>
              </a:ext>
            </a:extLst>
          </p:cNvPr>
          <p:cNvSpPr/>
          <p:nvPr/>
        </p:nvSpPr>
        <p:spPr>
          <a:xfrm>
            <a:off x="3982724" y="1492956"/>
            <a:ext cx="956345" cy="51172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cxnSp>
        <p:nvCxnSpPr>
          <p:cNvPr id="15" name="直線接點 8">
            <a:extLst>
              <a:ext uri="{FF2B5EF4-FFF2-40B4-BE49-F238E27FC236}">
                <a16:creationId xmlns:a16="http://schemas.microsoft.com/office/drawing/2014/main" id="{C2026C8F-06B0-CD1B-5B8E-A2A294659C4E}"/>
              </a:ext>
            </a:extLst>
          </p:cNvPr>
          <p:cNvCxnSpPr>
            <a:cxnSpLocks/>
            <a:stCxn id="12" idx="7"/>
            <a:endCxn id="18" idx="1"/>
          </p:cNvCxnSpPr>
          <p:nvPr/>
        </p:nvCxnSpPr>
        <p:spPr>
          <a:xfrm>
            <a:off x="4799016" y="1567897"/>
            <a:ext cx="4004026" cy="12890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2">
            <a:extLst>
              <a:ext uri="{FF2B5EF4-FFF2-40B4-BE49-F238E27FC236}">
                <a16:creationId xmlns:a16="http://schemas.microsoft.com/office/drawing/2014/main" id="{F8C0D824-4CC4-6C9D-E6E8-4E79ED77DED6}"/>
              </a:ext>
            </a:extLst>
          </p:cNvPr>
          <p:cNvCxnSpPr/>
          <p:nvPr/>
        </p:nvCxnSpPr>
        <p:spPr>
          <a:xfrm>
            <a:off x="2108627" y="2056134"/>
            <a:ext cx="6694415" cy="80082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3">
            <a:extLst>
              <a:ext uri="{FF2B5EF4-FFF2-40B4-BE49-F238E27FC236}">
                <a16:creationId xmlns:a16="http://schemas.microsoft.com/office/drawing/2014/main" id="{244D9EA5-9DF6-C185-B6F5-7E7F4E9860DE}"/>
              </a:ext>
            </a:extLst>
          </p:cNvPr>
          <p:cNvSpPr txBox="1"/>
          <p:nvPr/>
        </p:nvSpPr>
        <p:spPr>
          <a:xfrm>
            <a:off x="8803042" y="2441464"/>
            <a:ext cx="31113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Garamond" panose="02020404030301010803" pitchFamily="18" charset="0"/>
              </a:rPr>
              <a:t>Less attention had been paid in the literature </a:t>
            </a:r>
            <a:endParaRPr lang="zh-TW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19" name="矩形 15">
            <a:extLst>
              <a:ext uri="{FF2B5EF4-FFF2-40B4-BE49-F238E27FC236}">
                <a16:creationId xmlns:a16="http://schemas.microsoft.com/office/drawing/2014/main" id="{45B4E413-931C-2FD6-8B1E-AE87876338B5}"/>
              </a:ext>
            </a:extLst>
          </p:cNvPr>
          <p:cNvSpPr/>
          <p:nvPr/>
        </p:nvSpPr>
        <p:spPr>
          <a:xfrm>
            <a:off x="8151895" y="3437460"/>
            <a:ext cx="3978585" cy="2308324"/>
          </a:xfrm>
          <a:prstGeom prst="rect">
            <a:avLst/>
          </a:prstGeom>
          <a:ln>
            <a:solidFill>
              <a:srgbClr val="15284C"/>
            </a:solidFill>
          </a:ln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Garamond" panose="02020404030301010803" pitchFamily="18" charset="0"/>
              </a:rPr>
              <a:t>This suggests the need to   carry out research </a:t>
            </a:r>
            <a:r>
              <a:rPr lang="en-US" altLang="zh-TW" sz="2400" b="1" dirty="0">
                <a:latin typeface="Garamond" panose="02020404030301010803" pitchFamily="18" charset="0"/>
              </a:rPr>
              <a:t>across these stages of the real option chain </a:t>
            </a:r>
            <a:r>
              <a:rPr lang="en-US" altLang="zh-TW" sz="2400" dirty="0">
                <a:latin typeface="Garamond" panose="02020404030301010803" pitchFamily="18" charset="0"/>
              </a:rPr>
              <a:t>rather than in isolation or using one single approach              to real options theory</a:t>
            </a:r>
            <a:endParaRPr lang="zh-TW" altLang="en-US" sz="2400" dirty="0">
              <a:latin typeface="Garamond" panose="02020404030301010803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220AC49-FBF4-3C35-8DFB-8FC7C60CCE50}"/>
              </a:ext>
            </a:extLst>
          </p:cNvPr>
          <p:cNvSpPr txBox="1"/>
          <p:nvPr/>
        </p:nvSpPr>
        <p:spPr>
          <a:xfrm>
            <a:off x="0" y="196919"/>
            <a:ext cx="121304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15284C"/>
                </a:solidFill>
                <a:latin typeface="Garamond" panose="020204040303010108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Stages of the real option life cycle</a:t>
            </a:r>
            <a:endParaRPr lang="zh-CN" altLang="en-US" sz="3200" b="1" dirty="0">
              <a:solidFill>
                <a:srgbClr val="15284C"/>
              </a:solidFill>
              <a:latin typeface="Garamond" panose="02020404030301010803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841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0916899-B5B0-727C-5F65-B43CCB8D6236}"/>
              </a:ext>
            </a:extLst>
          </p:cNvPr>
          <p:cNvSpPr txBox="1"/>
          <p:nvPr/>
        </p:nvSpPr>
        <p:spPr>
          <a:xfrm>
            <a:off x="-58717" y="247266"/>
            <a:ext cx="122507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15284C"/>
                </a:solidFill>
                <a:latin typeface="Garamond" panose="020204040303010108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Approaches to Real Options Decision Making</a:t>
            </a:r>
          </a:p>
        </p:txBody>
      </p:sp>
      <p:grpSp>
        <p:nvGrpSpPr>
          <p:cNvPr id="7" name="群組 37">
            <a:extLst>
              <a:ext uri="{FF2B5EF4-FFF2-40B4-BE49-F238E27FC236}">
                <a16:creationId xmlns:a16="http://schemas.microsoft.com/office/drawing/2014/main" id="{F78A952B-866B-DC98-8B56-186C053F7F63}"/>
              </a:ext>
            </a:extLst>
          </p:cNvPr>
          <p:cNvGrpSpPr/>
          <p:nvPr/>
        </p:nvGrpSpPr>
        <p:grpSpPr>
          <a:xfrm>
            <a:off x="52265" y="1247319"/>
            <a:ext cx="12087469" cy="4948136"/>
            <a:chOff x="43377" y="1881894"/>
            <a:chExt cx="12176884" cy="4948136"/>
          </a:xfrm>
        </p:grpSpPr>
        <p:grpSp>
          <p:nvGrpSpPr>
            <p:cNvPr id="12" name="群組 26">
              <a:extLst>
                <a:ext uri="{FF2B5EF4-FFF2-40B4-BE49-F238E27FC236}">
                  <a16:creationId xmlns:a16="http://schemas.microsoft.com/office/drawing/2014/main" id="{68593E9D-BF4A-0AD5-F092-9466AA287842}"/>
                </a:ext>
              </a:extLst>
            </p:cNvPr>
            <p:cNvGrpSpPr/>
            <p:nvPr/>
          </p:nvGrpSpPr>
          <p:grpSpPr>
            <a:xfrm>
              <a:off x="43377" y="1881894"/>
              <a:ext cx="12176867" cy="1735682"/>
              <a:chOff x="87071" y="2265167"/>
              <a:chExt cx="12176867" cy="1735682"/>
            </a:xfrm>
          </p:grpSpPr>
          <p:sp>
            <p:nvSpPr>
              <p:cNvPr id="21" name="矩形 7">
                <a:extLst>
                  <a:ext uri="{FF2B5EF4-FFF2-40B4-BE49-F238E27FC236}">
                    <a16:creationId xmlns:a16="http://schemas.microsoft.com/office/drawing/2014/main" id="{17EE74DE-6C72-3AA4-7C6E-7B51AE9BD802}"/>
                  </a:ext>
                </a:extLst>
              </p:cNvPr>
              <p:cNvSpPr/>
              <p:nvPr/>
            </p:nvSpPr>
            <p:spPr>
              <a:xfrm>
                <a:off x="3550325" y="2265167"/>
                <a:ext cx="5091349" cy="578840"/>
              </a:xfrm>
              <a:prstGeom prst="rect">
                <a:avLst/>
              </a:prstGeom>
              <a:solidFill>
                <a:srgbClr val="4451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latin typeface="Garamond" panose="02020404030301010803" pitchFamily="18" charset="0"/>
                  </a:rPr>
                  <a:t>Approaches to Real Options Decision Making</a:t>
                </a:r>
                <a:endParaRPr lang="zh-TW" altLang="en-US" b="1" dirty="0">
                  <a:latin typeface="Garamond" panose="02020404030301010803" pitchFamily="18" charset="0"/>
                </a:endParaRPr>
              </a:p>
            </p:txBody>
          </p:sp>
          <p:sp>
            <p:nvSpPr>
              <p:cNvPr id="22" name="矩形 8">
                <a:extLst>
                  <a:ext uri="{FF2B5EF4-FFF2-40B4-BE49-F238E27FC236}">
                    <a16:creationId xmlns:a16="http://schemas.microsoft.com/office/drawing/2014/main" id="{E09BE118-B488-BD3C-7833-3B7239D9E5A5}"/>
                  </a:ext>
                </a:extLst>
              </p:cNvPr>
              <p:cNvSpPr/>
              <p:nvPr/>
            </p:nvSpPr>
            <p:spPr>
              <a:xfrm>
                <a:off x="87071" y="3402958"/>
                <a:ext cx="3463242" cy="578840"/>
              </a:xfrm>
              <a:prstGeom prst="rect">
                <a:avLst/>
              </a:prstGeom>
              <a:solidFill>
                <a:srgbClr val="4451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latin typeface="Garamond" panose="02020404030301010803" pitchFamily="18" charset="0"/>
                  </a:rPr>
                  <a:t>Real options reasoning (ROR)</a:t>
                </a:r>
                <a:endParaRPr lang="zh-TW" altLang="en-US" dirty="0">
                  <a:latin typeface="Garamond" panose="02020404030301010803" pitchFamily="18" charset="0"/>
                </a:endParaRPr>
              </a:p>
            </p:txBody>
          </p:sp>
          <p:sp>
            <p:nvSpPr>
              <p:cNvPr id="23" name="矩形 9">
                <a:extLst>
                  <a:ext uri="{FF2B5EF4-FFF2-40B4-BE49-F238E27FC236}">
                    <a16:creationId xmlns:a16="http://schemas.microsoft.com/office/drawing/2014/main" id="{0E29F8E3-D474-8D91-DE2E-65D414A75F05}"/>
                  </a:ext>
                </a:extLst>
              </p:cNvPr>
              <p:cNvSpPr/>
              <p:nvPr/>
            </p:nvSpPr>
            <p:spPr>
              <a:xfrm>
                <a:off x="4171500" y="3422009"/>
                <a:ext cx="4008000" cy="578840"/>
              </a:xfrm>
              <a:prstGeom prst="rect">
                <a:avLst/>
              </a:prstGeom>
              <a:solidFill>
                <a:srgbClr val="4451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latin typeface="Garamond" panose="02020404030301010803" pitchFamily="18" charset="0"/>
                  </a:rPr>
                  <a:t>Real options valuation (ROV)</a:t>
                </a:r>
                <a:endParaRPr lang="zh-TW" altLang="en-US" dirty="0">
                  <a:latin typeface="Garamond" panose="02020404030301010803" pitchFamily="18" charset="0"/>
                </a:endParaRPr>
              </a:p>
            </p:txBody>
          </p:sp>
          <p:sp>
            <p:nvSpPr>
              <p:cNvPr id="25" name="矩形 10">
                <a:extLst>
                  <a:ext uri="{FF2B5EF4-FFF2-40B4-BE49-F238E27FC236}">
                    <a16:creationId xmlns:a16="http://schemas.microsoft.com/office/drawing/2014/main" id="{DE0A7B10-9114-5726-92BE-16DD7FD92427}"/>
                  </a:ext>
                </a:extLst>
              </p:cNvPr>
              <p:cNvSpPr/>
              <p:nvPr/>
            </p:nvSpPr>
            <p:spPr>
              <a:xfrm>
                <a:off x="8641659" y="3402958"/>
                <a:ext cx="3622279" cy="578840"/>
              </a:xfrm>
              <a:prstGeom prst="rect">
                <a:avLst/>
              </a:prstGeom>
              <a:solidFill>
                <a:srgbClr val="44516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b="1" dirty="0">
                    <a:latin typeface="Garamond" panose="02020404030301010803" pitchFamily="18" charset="0"/>
                  </a:rPr>
                  <a:t>Behavioral perspectives (BP) on real options</a:t>
                </a:r>
                <a:endParaRPr lang="zh-TW" altLang="en-US" dirty="0">
                  <a:latin typeface="Garamond" panose="02020404030301010803" pitchFamily="18" charset="0"/>
                </a:endParaRPr>
              </a:p>
            </p:txBody>
          </p:sp>
        </p:grpSp>
        <p:sp>
          <p:nvSpPr>
            <p:cNvPr id="13" name="文字方塊 28">
              <a:extLst>
                <a:ext uri="{FF2B5EF4-FFF2-40B4-BE49-F238E27FC236}">
                  <a16:creationId xmlns:a16="http://schemas.microsoft.com/office/drawing/2014/main" id="{9D8F63A1-35E5-A94F-E006-6BDF3B994DEA}"/>
                </a:ext>
              </a:extLst>
            </p:cNvPr>
            <p:cNvSpPr txBox="1"/>
            <p:nvPr/>
          </p:nvSpPr>
          <p:spPr>
            <a:xfrm>
              <a:off x="43377" y="3600586"/>
              <a:ext cx="3463255" cy="19082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altLang="zh-TW" dirty="0">
                  <a:latin typeface="Garamond" panose="02020404030301010803" pitchFamily="18" charset="0"/>
                </a:rPr>
                <a:t>1.ROR captures the formulation and testing of hypotheses based on verbal theorizing without the aid of analytical modeling. </a:t>
              </a:r>
            </a:p>
            <a:p>
              <a:r>
                <a:rPr lang="en-US" altLang="zh-TW" dirty="0">
                  <a:latin typeface="Garamond" panose="02020404030301010803" pitchFamily="18" charset="0"/>
                  <a:sym typeface="Wingdings" panose="05000000000000000000" pitchFamily="2" charset="2"/>
                </a:rPr>
                <a:t>2.Help structure decisions under uncertainty</a:t>
              </a:r>
              <a:endParaRPr lang="zh-TW" altLang="en-US" dirty="0">
                <a:latin typeface="Garamond" panose="02020404030301010803" pitchFamily="18" charset="0"/>
              </a:endParaRPr>
            </a:p>
          </p:txBody>
        </p:sp>
        <p:sp>
          <p:nvSpPr>
            <p:cNvPr id="16" name="文字方塊 31">
              <a:extLst>
                <a:ext uri="{FF2B5EF4-FFF2-40B4-BE49-F238E27FC236}">
                  <a16:creationId xmlns:a16="http://schemas.microsoft.com/office/drawing/2014/main" id="{0F70B02E-FB9C-4297-17F0-E7A063D1A868}"/>
                </a:ext>
              </a:extLst>
            </p:cNvPr>
            <p:cNvSpPr txBox="1"/>
            <p:nvPr/>
          </p:nvSpPr>
          <p:spPr>
            <a:xfrm>
              <a:off x="4127819" y="3613765"/>
              <a:ext cx="4008001" cy="32162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b="1" dirty="0">
                  <a:latin typeface="Garamond" panose="02020404030301010803" pitchFamily="18" charset="0"/>
                </a:rPr>
                <a:t>Advantages:</a:t>
              </a:r>
            </a:p>
            <a:p>
              <a:r>
                <a:rPr lang="en-US" altLang="zh-TW" dirty="0">
                  <a:latin typeface="Garamond" panose="02020404030301010803" pitchFamily="18" charset="0"/>
                </a:rPr>
                <a:t>1. Specific and transparent on key assumptions</a:t>
              </a:r>
            </a:p>
            <a:p>
              <a:pPr>
                <a:spcAft>
                  <a:spcPts val="600"/>
                </a:spcAft>
              </a:pPr>
              <a:r>
                <a:rPr lang="en-US" altLang="zh-TW" dirty="0">
                  <a:latin typeface="Garamond" panose="02020404030301010803" pitchFamily="18" charset="0"/>
                </a:rPr>
                <a:t>2. Useful for developing propositions and comparative statics insights</a:t>
              </a:r>
            </a:p>
            <a:p>
              <a:r>
                <a:rPr lang="en-US" altLang="zh-TW" b="1" dirty="0">
                  <a:latin typeface="Garamond" panose="02020404030301010803" pitchFamily="18" charset="0"/>
                </a:rPr>
                <a:t>Disadvantages:</a:t>
              </a:r>
            </a:p>
            <a:p>
              <a:r>
                <a:rPr lang="en-US" altLang="zh-TW" dirty="0">
                  <a:latin typeface="Garamond" panose="02020404030301010803" pitchFamily="18" charset="0"/>
                </a:rPr>
                <a:t>1. Relies on restrictive assumptions that are not readily implementable in practice </a:t>
              </a:r>
            </a:p>
            <a:p>
              <a:r>
                <a:rPr lang="en-US" altLang="zh-TW" dirty="0">
                  <a:latin typeface="Garamond" panose="02020404030301010803" pitchFamily="18" charset="0"/>
                </a:rPr>
                <a:t>2. Becomes removed from the practical relevance and organizational realities of interest to strategy scholars </a:t>
              </a:r>
              <a:endParaRPr lang="zh-TW" altLang="en-US" dirty="0">
                <a:latin typeface="Garamond" panose="02020404030301010803" pitchFamily="18" charset="0"/>
              </a:endParaRPr>
            </a:p>
          </p:txBody>
        </p:sp>
        <p:sp>
          <p:nvSpPr>
            <p:cNvPr id="19" name="文字方塊 34">
              <a:extLst>
                <a:ext uri="{FF2B5EF4-FFF2-40B4-BE49-F238E27FC236}">
                  <a16:creationId xmlns:a16="http://schemas.microsoft.com/office/drawing/2014/main" id="{7BAD8DA4-B739-1097-0CE3-3D697001E854}"/>
                </a:ext>
              </a:extLst>
            </p:cNvPr>
            <p:cNvSpPr txBox="1"/>
            <p:nvPr/>
          </p:nvSpPr>
          <p:spPr>
            <a:xfrm>
              <a:off x="8597981" y="3593770"/>
              <a:ext cx="3622280" cy="30162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altLang="zh-TW" dirty="0">
                  <a:latin typeface="Garamond" panose="02020404030301010803" pitchFamily="18" charset="0"/>
                </a:rPr>
                <a:t>1. Gives more attention to the human or behavioral nature of management and the constraints on the adaptive capabilities of organizations.</a:t>
              </a:r>
            </a:p>
            <a:p>
              <a:pPr>
                <a:spcAft>
                  <a:spcPts val="600"/>
                </a:spcAft>
              </a:pPr>
              <a:r>
                <a:rPr lang="en-US" altLang="zh-TW" dirty="0">
                  <a:latin typeface="Garamond" panose="02020404030301010803" pitchFamily="18" charset="0"/>
                </a:rPr>
                <a:t>2. The domain of applicability of ROT is limited when necessary conditions such as decision flexibility and information accuracy are not met.</a:t>
              </a:r>
              <a:endParaRPr lang="en-US" altLang="zh-TW" dirty="0">
                <a:latin typeface="Garamond" panose="02020404030301010803" pitchFamily="18" charset="0"/>
                <a:sym typeface="Wingdings" panose="05000000000000000000" pitchFamily="2" charset="2"/>
              </a:endParaRPr>
            </a:p>
            <a:p>
              <a:r>
                <a:rPr lang="en-US" altLang="zh-TW" dirty="0">
                  <a:latin typeface="Garamond" panose="02020404030301010803" pitchFamily="18" charset="0"/>
                  <a:sym typeface="Wingdings" panose="05000000000000000000" pitchFamily="2" charset="2"/>
                </a:rPr>
                <a:t>3. Managers  are constrained by bounded rationality</a:t>
              </a:r>
              <a:endParaRPr lang="en-US" altLang="zh-TW" dirty="0">
                <a:latin typeface="Garamond" panose="02020404030301010803" pitchFamily="18" charset="0"/>
              </a:endParaRPr>
            </a:p>
          </p:txBody>
        </p: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EF8339BC-5858-90C1-58F3-4C483E054606}"/>
              </a:ext>
            </a:extLst>
          </p:cNvPr>
          <p:cNvCxnSpPr>
            <a:stCxn id="21" idx="2"/>
          </p:cNvCxnSpPr>
          <p:nvPr/>
        </p:nvCxnSpPr>
        <p:spPr>
          <a:xfrm flipH="1">
            <a:off x="6017069" y="1826159"/>
            <a:ext cx="1" cy="5589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D76119D-242C-E0E8-4CE3-E7AB7C218F45}"/>
              </a:ext>
            </a:extLst>
          </p:cNvPr>
          <p:cNvCxnSpPr>
            <a:cxnSpLocks/>
          </p:cNvCxnSpPr>
          <p:nvPr/>
        </p:nvCxnSpPr>
        <p:spPr>
          <a:xfrm>
            <a:off x="1771171" y="2105634"/>
            <a:ext cx="85707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21C83380-F4CD-F26E-00B5-5B523BC2752E}"/>
              </a:ext>
            </a:extLst>
          </p:cNvPr>
          <p:cNvCxnSpPr>
            <a:endCxn id="22" idx="0"/>
          </p:cNvCxnSpPr>
          <p:nvPr/>
        </p:nvCxnSpPr>
        <p:spPr>
          <a:xfrm>
            <a:off x="1771170" y="2105634"/>
            <a:ext cx="1" cy="2794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E514AAC9-C722-F3C8-023D-917CF325FDD1}"/>
              </a:ext>
            </a:extLst>
          </p:cNvPr>
          <p:cNvCxnSpPr>
            <a:endCxn id="25" idx="0"/>
          </p:cNvCxnSpPr>
          <p:nvPr/>
        </p:nvCxnSpPr>
        <p:spPr>
          <a:xfrm>
            <a:off x="10341877" y="2105634"/>
            <a:ext cx="0" cy="27947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3470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0916899-B5B0-727C-5F65-B43CCB8D6236}"/>
              </a:ext>
            </a:extLst>
          </p:cNvPr>
          <p:cNvSpPr txBox="1"/>
          <p:nvPr/>
        </p:nvSpPr>
        <p:spPr>
          <a:xfrm>
            <a:off x="0" y="247266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15284C"/>
                </a:solidFill>
                <a:latin typeface="Garamond" panose="020204040303010108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 Taxonomy of Real Options Studies </a:t>
            </a:r>
          </a:p>
        </p:txBody>
      </p:sp>
      <p:sp>
        <p:nvSpPr>
          <p:cNvPr id="2" name="內容版面配置區 2">
            <a:extLst>
              <a:ext uri="{FF2B5EF4-FFF2-40B4-BE49-F238E27FC236}">
                <a16:creationId xmlns:a16="http://schemas.microsoft.com/office/drawing/2014/main" id="{A5C3A955-71F1-47BA-50C7-BA724C899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26748" y="1034918"/>
            <a:ext cx="12185964" cy="4741194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zh-TW" b="1" dirty="0">
                <a:solidFill>
                  <a:schemeClr val="tx1"/>
                </a:solidFill>
                <a:latin typeface="Garamond" panose="02020404030301010803" pitchFamily="18" charset="0"/>
              </a:rPr>
              <a:t>There is a growing empirical literature on real options, and the strategic management field has made important contributions to the broader real options literature.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2400" dirty="0">
                <a:latin typeface="Garamond" panose="02020404030301010803" pitchFamily="18" charset="0"/>
              </a:rPr>
              <a:t>antecedents of strategic investments involving the purchase or exercise of various options as well as their valuation and performance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zh-TW" b="1" dirty="0">
                <a:solidFill>
                  <a:schemeClr val="tx1"/>
                </a:solidFill>
                <a:latin typeface="Garamond" panose="02020404030301010803" pitchFamily="18" charset="0"/>
              </a:rPr>
              <a:t>Classic trade-off between firm commitment and flexibility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2400" dirty="0">
                <a:latin typeface="Garamond" panose="02020404030301010803" pitchFamily="18" charset="0"/>
              </a:rPr>
              <a:t>Investment timing (e.g., market entry and exit timing)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zh-TW" b="1" dirty="0">
                <a:solidFill>
                  <a:schemeClr val="tx1"/>
                </a:solidFill>
                <a:latin typeface="Garamond" panose="02020404030301010803" pitchFamily="18" charset="0"/>
              </a:rPr>
              <a:t>The value of multinational operations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2400" dirty="0">
                <a:latin typeface="Garamond" panose="02020404030301010803" pitchFamily="18" charset="0"/>
              </a:rPr>
              <a:t>MNC as a coordinated network in response to environmental uncertainty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b="1" dirty="0">
                <a:solidFill>
                  <a:schemeClr val="tx1"/>
                </a:solidFill>
                <a:latin typeface="Garamond" panose="02020404030301010803" pitchFamily="18" charset="0"/>
              </a:rPr>
              <a:t>Strategy research is unique in addressing organizational realities, constraints, and implementation issues that can inform ROT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altLang="zh-TW" b="1" dirty="0">
                <a:solidFill>
                  <a:schemeClr val="tx1"/>
                </a:solidFill>
                <a:latin typeface="Garamond" panose="02020404030301010803" pitchFamily="18" charset="0"/>
              </a:rPr>
              <a:t>Market valuation challenges and firm performance measures</a:t>
            </a:r>
          </a:p>
        </p:txBody>
      </p:sp>
    </p:spTree>
    <p:extLst>
      <p:ext uri="{BB962C8B-B14F-4D97-AF65-F5344CB8AC3E}">
        <p14:creationId xmlns:p14="http://schemas.microsoft.com/office/powerpoint/2010/main" val="1059530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D14DE23-9D5B-D243-1CA6-382A9F662419}"/>
              </a:ext>
            </a:extLst>
          </p:cNvPr>
          <p:cNvSpPr txBox="1"/>
          <p:nvPr/>
        </p:nvSpPr>
        <p:spPr>
          <a:xfrm>
            <a:off x="55926" y="247266"/>
            <a:ext cx="120801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15284C"/>
                </a:solidFill>
                <a:latin typeface="Garamond" panose="020204040303010108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Real Options Theory and Strategy Issues</a:t>
            </a:r>
          </a:p>
        </p:txBody>
      </p:sp>
      <p:graphicFrame>
        <p:nvGraphicFramePr>
          <p:cNvPr id="7" name="表格 5">
            <a:extLst>
              <a:ext uri="{FF2B5EF4-FFF2-40B4-BE49-F238E27FC236}">
                <a16:creationId xmlns:a16="http://schemas.microsoft.com/office/drawing/2014/main" id="{D1FDEB45-2236-0CD3-560F-1293A4206B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262821"/>
              </p:ext>
            </p:extLst>
          </p:nvPr>
        </p:nvGraphicFramePr>
        <p:xfrm>
          <a:off x="55926" y="927649"/>
          <a:ext cx="12080147" cy="5273976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376881">
                  <a:extLst>
                    <a:ext uri="{9D8B030D-6E8A-4147-A177-3AD203B41FA5}">
                      <a16:colId xmlns:a16="http://schemas.microsoft.com/office/drawing/2014/main" val="3623050833"/>
                    </a:ext>
                  </a:extLst>
                </a:gridCol>
                <a:gridCol w="1417740">
                  <a:extLst>
                    <a:ext uri="{9D8B030D-6E8A-4147-A177-3AD203B41FA5}">
                      <a16:colId xmlns:a16="http://schemas.microsoft.com/office/drawing/2014/main" val="2192972849"/>
                    </a:ext>
                  </a:extLst>
                </a:gridCol>
                <a:gridCol w="2155970">
                  <a:extLst>
                    <a:ext uri="{9D8B030D-6E8A-4147-A177-3AD203B41FA5}">
                      <a16:colId xmlns:a16="http://schemas.microsoft.com/office/drawing/2014/main" val="3381681780"/>
                    </a:ext>
                  </a:extLst>
                </a:gridCol>
                <a:gridCol w="1837189">
                  <a:extLst>
                    <a:ext uri="{9D8B030D-6E8A-4147-A177-3AD203B41FA5}">
                      <a16:colId xmlns:a16="http://schemas.microsoft.com/office/drawing/2014/main" val="1271431365"/>
                    </a:ext>
                  </a:extLst>
                </a:gridCol>
                <a:gridCol w="2147582">
                  <a:extLst>
                    <a:ext uri="{9D8B030D-6E8A-4147-A177-3AD203B41FA5}">
                      <a16:colId xmlns:a16="http://schemas.microsoft.com/office/drawing/2014/main" val="2153482141"/>
                    </a:ext>
                  </a:extLst>
                </a:gridCol>
                <a:gridCol w="2144785">
                  <a:extLst>
                    <a:ext uri="{9D8B030D-6E8A-4147-A177-3AD203B41FA5}">
                      <a16:colId xmlns:a16="http://schemas.microsoft.com/office/drawing/2014/main" val="579474776"/>
                    </a:ext>
                  </a:extLst>
                </a:gridCol>
              </a:tblGrid>
              <a:tr h="1224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Firm heterogeneity &amp;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competitive advantage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1" u="none" strike="noStrike" kern="1200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The theory of the firm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1" u="none" strike="noStrike" kern="1200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Uncertainty, firms’ choices, and investment relation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1" u="none" strike="noStrike" kern="1200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The commitment VS flexibility dilemma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1" u="none" strike="noStrike" kern="1200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Trade-offs between competition</a:t>
                      </a:r>
                    </a:p>
                    <a:p>
                      <a:r>
                        <a:rPr lang="en-US" altLang="zh-TW" sz="1800" b="1" u="none" strike="noStrike" kern="1200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and cooperation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1" u="none" strike="noStrike" kern="1200" baseline="0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Organization and governance mode choices</a:t>
                      </a:r>
                      <a:endParaRPr lang="zh-TW" altLang="en-US" sz="1800" dirty="0">
                        <a:solidFill>
                          <a:schemeClr val="tx1"/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493622"/>
                  </a:ext>
                </a:extLst>
              </a:tr>
              <a:tr h="404966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TW" sz="1800" b="0" u="none" strike="noStrike" kern="1200" baseline="0" dirty="0">
                          <a:solidFill>
                            <a:schemeClr val="dk1"/>
                          </a:solidFill>
                          <a:latin typeface="Garamond" panose="02020404030301010803" pitchFamily="18" charset="0"/>
                        </a:rPr>
                        <a:t>Real options both emerge from firm heterogeneity, and when pursued successfully, they enhance firm heterogeneity.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TW" sz="1800" b="0" u="none" strike="noStrike" kern="1200" baseline="0" dirty="0">
                          <a:solidFill>
                            <a:schemeClr val="dk1"/>
                          </a:solidFill>
                          <a:latin typeface="Garamond" panose="02020404030301010803" pitchFamily="18" charset="0"/>
                        </a:rPr>
                        <a:t>Examine tensions of commitment vs flexibility and of cooperation vs competition in firms’ individual strategic investment decisions.</a:t>
                      </a:r>
                      <a:endParaRPr lang="en-US" altLang="zh-TW" sz="1800" b="0" i="0" u="none" strike="noStrike" kern="1200" baseline="0" dirty="0">
                        <a:solidFill>
                          <a:schemeClr val="dk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b="0" u="none" strike="noStrike" kern="1200" baseline="0" dirty="0">
                          <a:solidFill>
                            <a:schemeClr val="dk1"/>
                          </a:solidFill>
                          <a:latin typeface="Garamond" panose="02020404030301010803" pitchFamily="18" charset="0"/>
                        </a:rPr>
                        <a:t>International flexibility and the dynamic advantages</a:t>
                      </a:r>
                    </a:p>
                    <a:p>
                      <a:r>
                        <a:rPr lang="en-US" altLang="zh-TW" sz="1800" b="0" u="none" strike="noStrike" kern="1200" baseline="0" dirty="0">
                          <a:solidFill>
                            <a:schemeClr val="dk1"/>
                          </a:solidFill>
                          <a:latin typeface="Garamond" panose="02020404030301010803" pitchFamily="18" charset="0"/>
                        </a:rPr>
                        <a:t>afforded by coordinated MNC networks as</a:t>
                      </a:r>
                    </a:p>
                    <a:p>
                      <a:r>
                        <a:rPr lang="en-US" altLang="zh-TW" sz="1800" b="0" u="none" strike="noStrike" kern="1200" baseline="0" dirty="0">
                          <a:solidFill>
                            <a:schemeClr val="dk1"/>
                          </a:solidFill>
                          <a:latin typeface="Garamond" panose="02020404030301010803" pitchFamily="18" charset="0"/>
                        </a:rPr>
                        <a:t>a source of value in a dynamic global environment. </a:t>
                      </a:r>
                      <a:endParaRPr lang="zh-TW" altLang="en-US" sz="1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TW" sz="1800" b="0" u="none" strike="noStrike" kern="1200" baseline="0" dirty="0">
                          <a:solidFill>
                            <a:schemeClr val="dk1"/>
                          </a:solidFill>
                          <a:latin typeface="Garamond" panose="02020404030301010803" pitchFamily="18" charset="0"/>
                        </a:rPr>
                        <a:t>Uncertainty and decision flexibility can be a source of value creation if real options are properly recognized, developed, and exercised</a:t>
                      </a:r>
                      <a:endParaRPr lang="en-US" altLang="zh-TW" sz="1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TW" sz="1800" dirty="0">
                          <a:latin typeface="Garamond" panose="02020404030301010803" pitchFamily="18" charset="0"/>
                        </a:rPr>
                        <a:t>Uncertainty, asymmetric information, and learning can interact with the trade-offs between flexibility and commitment. </a:t>
                      </a:r>
                      <a:endParaRPr lang="zh-TW" altLang="en-US" sz="1800" i="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TW" sz="1800" b="0" u="none" strike="noStrike" kern="1200" baseline="0" dirty="0">
                          <a:solidFill>
                            <a:schemeClr val="dk1"/>
                          </a:solidFill>
                          <a:latin typeface="Garamond" panose="02020404030301010803" pitchFamily="18" charset="0"/>
                        </a:rPr>
                        <a:t>ROT combined with game theory can extend the notion of dynamic strategy to quantify potential shifts between competitive and cooperative modes in a dynamic environment over time.</a:t>
                      </a:r>
                      <a:endParaRPr lang="en-US" altLang="zh-TW" sz="1800" b="0" i="0" u="none" strike="noStrike" kern="1200" baseline="0" dirty="0">
                        <a:solidFill>
                          <a:schemeClr val="dk1"/>
                        </a:solidFill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TW" sz="1800" dirty="0">
                          <a:latin typeface="Garamond" panose="02020404030301010803" pitchFamily="18" charset="0"/>
                        </a:rPr>
                        <a:t>Collaborative ventures serve as arrangements for dealing with uncertainty and partner competence development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zh-TW" altLang="en-US" sz="1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714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418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D4872F79-F3D8-4909-D532-3E5E7BACC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979" y="1195298"/>
            <a:ext cx="11857021" cy="583168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TW" sz="2400" b="1" dirty="0">
                <a:latin typeface="Garamond" panose="02020404030301010803" pitchFamily="18" charset="0"/>
              </a:rPr>
              <a:t>Real options and the foundations of strategy</a:t>
            </a:r>
          </a:p>
          <a:p>
            <a:pPr marL="64008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2400" dirty="0">
                <a:latin typeface="Garamond" panose="02020404030301010803" pitchFamily="18" charset="0"/>
              </a:rPr>
              <a:t>How does ROT contribute to addressing the key issues of strategy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TW" sz="2400" b="1" dirty="0">
                <a:latin typeface="Garamond" panose="02020404030301010803" pitchFamily="18" charset="0"/>
              </a:rPr>
              <a:t>Differences and potential integration with other strategy theories (IO, TCE, and RBV)</a:t>
            </a:r>
          </a:p>
          <a:p>
            <a:pPr marL="64008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2400" dirty="0">
                <a:latin typeface="Garamond" panose="02020404030301010803" pitchFamily="18" charset="0"/>
              </a:rPr>
              <a:t>Key driver: uncertainty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TW" sz="2400" b="1" dirty="0">
                <a:latin typeface="Garamond" panose="02020404030301010803" pitchFamily="18" charset="0"/>
              </a:rPr>
              <a:t>Role of management and organizational realities</a:t>
            </a:r>
          </a:p>
          <a:p>
            <a:pPr marL="64008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2400" dirty="0">
                <a:latin typeface="Garamond" panose="02020404030301010803" pitchFamily="18" charset="0"/>
              </a:rPr>
              <a:t>Consider human characteristics and cognitive biases, managerial incentives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zh-TW" sz="2400" b="1" dirty="0">
                <a:latin typeface="Garamond" panose="02020404030301010803" pitchFamily="18" charset="0"/>
              </a:rPr>
              <a:t>Integration among real options approaches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zh-TW" sz="2400" b="1" dirty="0">
                <a:latin typeface="Garamond" panose="02020404030301010803" pitchFamily="18" charset="0"/>
              </a:rPr>
              <a:t>Future research designs</a:t>
            </a:r>
          </a:p>
          <a:p>
            <a:pPr marL="640080">
              <a:lnSpc>
                <a:spcPct val="100000"/>
              </a:lnSpc>
              <a:spcBef>
                <a:spcPts val="0"/>
              </a:spcBef>
            </a:pPr>
            <a:r>
              <a:rPr lang="en-US" altLang="zh-TW" sz="2400" dirty="0">
                <a:latin typeface="Garamond" panose="02020404030301010803" pitchFamily="18" charset="0"/>
              </a:rPr>
              <a:t>Greater focus on the business unit and the individual project level of analysis</a:t>
            </a:r>
          </a:p>
          <a:p>
            <a:pPr marL="640080">
              <a:lnSpc>
                <a:spcPct val="100000"/>
              </a:lnSpc>
              <a:spcBef>
                <a:spcPts val="0"/>
              </a:spcBef>
            </a:pPr>
            <a:r>
              <a:rPr lang="en-US" altLang="zh-TW" sz="2400" dirty="0">
                <a:latin typeface="Garamond" panose="02020404030301010803" pitchFamily="18" charset="0"/>
              </a:rPr>
              <a:t>Reconsider the unit of analysis in real options studies </a:t>
            </a:r>
          </a:p>
          <a:p>
            <a:pPr marL="640080">
              <a:lnSpc>
                <a:spcPct val="100000"/>
              </a:lnSpc>
              <a:spcBef>
                <a:spcPts val="0"/>
              </a:spcBef>
            </a:pPr>
            <a:r>
              <a:rPr lang="en-US" altLang="zh-TW" sz="2400" dirty="0">
                <a:latin typeface="Garamond" panose="02020404030301010803" pitchFamily="18" charset="0"/>
              </a:rPr>
              <a:t>More fine-grained empirical work</a:t>
            </a:r>
            <a:endParaRPr lang="zh-TW" altLang="en-US" sz="2400" dirty="0">
              <a:latin typeface="Garamond" panose="02020404030301010803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B6298F-E032-B490-A90B-AA648B0A3DBA}"/>
              </a:ext>
            </a:extLst>
          </p:cNvPr>
          <p:cNvSpPr txBox="1"/>
          <p:nvPr/>
        </p:nvSpPr>
        <p:spPr>
          <a:xfrm>
            <a:off x="0" y="302705"/>
            <a:ext cx="12192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3200" b="1" dirty="0">
                <a:solidFill>
                  <a:srgbClr val="15284C"/>
                </a:solidFill>
                <a:latin typeface="Garamond" panose="02020404030301010803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Challenges for Real Options Research in Strategy</a:t>
            </a:r>
            <a:endParaRPr lang="zh-CN" altLang="en-US" sz="3200" b="1" dirty="0">
              <a:solidFill>
                <a:srgbClr val="15284C"/>
              </a:solidFill>
              <a:latin typeface="Garamond" panose="02020404030301010803" pitchFamily="18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828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</TotalTime>
  <Words>922</Words>
  <Application>Microsoft Office PowerPoint</Application>
  <PresentationFormat>Widescreen</PresentationFormat>
  <Paragraphs>98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等线</vt:lpstr>
      <vt:lpstr>等线 Light</vt:lpstr>
      <vt:lpstr>Arial</vt:lpstr>
      <vt:lpstr>Calibri</vt:lpstr>
      <vt:lpstr>Garamond</vt:lpstr>
      <vt:lpstr>Office Theme</vt:lpstr>
      <vt:lpstr>PowerPoint Presentation</vt:lpstr>
      <vt:lpstr>PowerPoint Presentation</vt:lpstr>
      <vt:lpstr>Fundamentals of Real Options Theory</vt:lpstr>
      <vt:lpstr>Taxonomy of Real Options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Guo Min</dc:creator>
  <cp:lastModifiedBy>Mahoney, Joseph T</cp:lastModifiedBy>
  <cp:revision>153</cp:revision>
  <dcterms:created xsi:type="dcterms:W3CDTF">2023-01-24T01:33:57Z</dcterms:created>
  <dcterms:modified xsi:type="dcterms:W3CDTF">2023-02-28T06:09:28Z</dcterms:modified>
</cp:coreProperties>
</file>